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06" r:id="rId3"/>
    <p:sldId id="268" r:id="rId4"/>
    <p:sldId id="300" r:id="rId5"/>
    <p:sldId id="302" r:id="rId6"/>
    <p:sldId id="307" r:id="rId7"/>
    <p:sldId id="305" r:id="rId8"/>
    <p:sldId id="301" r:id="rId9"/>
    <p:sldId id="282" r:id="rId10"/>
    <p:sldId id="286" r:id="rId11"/>
    <p:sldId id="297" r:id="rId12"/>
    <p:sldId id="299" r:id="rId13"/>
    <p:sldId id="285" r:id="rId14"/>
    <p:sldId id="294" r:id="rId15"/>
    <p:sldId id="295" r:id="rId16"/>
    <p:sldId id="281" r:id="rId17"/>
    <p:sldId id="257" r:id="rId18"/>
    <p:sldId id="259" r:id="rId19"/>
    <p:sldId id="272" r:id="rId20"/>
    <p:sldId id="273" r:id="rId21"/>
    <p:sldId id="279" r:id="rId22"/>
    <p:sldId id="276" r:id="rId23"/>
    <p:sldId id="288" r:id="rId24"/>
    <p:sldId id="284" r:id="rId25"/>
    <p:sldId id="291" r:id="rId26"/>
    <p:sldId id="287" r:id="rId27"/>
    <p:sldId id="289" r:id="rId28"/>
    <p:sldId id="292" r:id="rId29"/>
    <p:sldId id="262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1C93B0-1B69-CB4E-9041-732377A4A41C}">
          <p14:sldIdLst>
            <p14:sldId id="256"/>
          </p14:sldIdLst>
        </p14:section>
        <p14:section name="Parameter analysis" id="{32D06D7C-34D8-F649-B3FE-E17450410024}">
          <p14:sldIdLst>
            <p14:sldId id="306"/>
            <p14:sldId id="268"/>
            <p14:sldId id="300"/>
            <p14:sldId id="302"/>
            <p14:sldId id="307"/>
            <p14:sldId id="305"/>
            <p14:sldId id="301"/>
          </p14:sldIdLst>
        </p14:section>
        <p14:section name="Policy analysis" id="{5302F4A5-F4C9-3446-BCD4-6584F84E14F1}">
          <p14:sldIdLst>
            <p14:sldId id="282"/>
            <p14:sldId id="286"/>
            <p14:sldId id="297"/>
            <p14:sldId id="299"/>
            <p14:sldId id="285"/>
            <p14:sldId id="294"/>
            <p14:sldId id="295"/>
          </p14:sldIdLst>
        </p14:section>
        <p14:section name="Parameter analysis - old" id="{C6BB36D5-4624-DC45-B3FF-2071CBF70AF8}">
          <p14:sldIdLst>
            <p14:sldId id="281"/>
            <p14:sldId id="257"/>
            <p14:sldId id="259"/>
            <p14:sldId id="272"/>
            <p14:sldId id="273"/>
            <p14:sldId id="279"/>
            <p14:sldId id="276"/>
            <p14:sldId id="288"/>
          </p14:sldIdLst>
        </p14:section>
        <p14:section name="Previous Slides" id="{F60927C8-5465-EB4D-A582-8B7A3F5A79F7}">
          <p14:sldIdLst>
            <p14:sldId id="284"/>
            <p14:sldId id="291"/>
            <p14:sldId id="287"/>
            <p14:sldId id="289"/>
            <p14:sldId id="292"/>
            <p14:sldId id="262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8"/>
    <p:restoredTop sz="94347"/>
  </p:normalViewPr>
  <p:slideViewPr>
    <p:cSldViewPr snapToGrid="0" snapToObjects="1">
      <p:cViewPr>
        <p:scale>
          <a:sx n="57" d="100"/>
          <a:sy n="57" d="100"/>
        </p:scale>
        <p:origin x="343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F068D-2C9B-7045-906A-AF5EA8841DC2}" type="datetimeFigureOut">
              <a:rPr lang="en-US" smtClean="0"/>
              <a:t>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1840B-7BD3-904A-857C-33B2D7D04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3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09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60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Caution!! analyzer is not initialized when loop over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run_calibration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Completely start again when changing settings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50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3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Q) How does this structural difference impact calibration parameters to fit the data?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3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63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5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0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71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3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1840B-7BD3-904A-857C-33B2D7D04F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9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7853-BD2A-8F48-BBEB-B2B29379A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64C15-F001-2349-AF43-F1F38E114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AAC4-BE77-184C-9B1F-8811121E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3324D-506E-054A-AE13-7B8684C85A25}" type="datetime1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6E08D-EE8E-4A4A-8BD0-D522F87A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5A526-8BC7-EA49-8EC3-F628466FE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0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52B5-CCCC-784D-99FD-7BF525B0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6C305-6293-674E-B515-D4DDC3C6A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4B524-6C12-7141-A3D9-E5E76C50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B5E6-1DC0-0C40-8EAB-4ECEC7570B77}" type="datetime1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0D727-507F-3345-924F-9A64409D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1BE77-F809-994E-B1A1-D3C14510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4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3A411E-2103-0549-B250-BFFC4F56F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EA557-2522-F740-B097-F29422E67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E7C42-A3DE-1141-BC66-54563ACDC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1E193-5AD9-694B-8B40-B183BE7332E9}" type="datetime1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FDC2B-0C98-B34C-A836-8B05CC462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D2C69-DAD7-DC4A-BCE9-7056FCD5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4028-194A-9D48-B581-EC360FDF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EE867-2EA0-9548-BD88-5CD22DB2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70E5F-F2E5-5B40-B1BF-0827BBD2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FC48-B361-914C-8C49-18A40ED2A8E7}" type="datetime1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61EEF-507D-0B4B-ADA6-42A98402D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0D1E2-D587-5145-B26A-5A87009E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8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9138-9A3C-5D45-98DB-D186B46C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0C8E2-76FF-9B42-8D83-DB48AA836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F25A9-8EBD-0A46-AC0B-4ED6D38C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18F54-AFF5-1442-8F73-860D4B9FCACA}" type="datetime1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4D7B2-A6B8-3646-A457-F79B449A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9BE31-8CD5-D140-8E3D-3752C1EF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6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7B5A-6160-A143-8FDB-4A8A450C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E003-2794-F746-A0F6-4B62B773B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68860-6053-3C4C-8B5E-73B4FF9FA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EA40-17E9-BC40-8427-75F65746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B2E25-E927-BE40-BAEF-A57E1818D76C}" type="datetime1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58F99-16B0-B748-84AC-D5F2455E5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618D9-E26E-354D-93C5-4D505E4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8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C28B-7DDA-6D4C-9BA6-0CD12026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90252-E91C-E647-97DC-9F9AFA3ED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1C6AE-2F9E-4A4F-A814-ECC6C5660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1B516-C00D-0544-9CA0-4CDA08773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C5FA5-0431-3440-B59E-2CA1C9E099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CD63ED-0518-944B-B71A-9EE468D4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D7F6A-B759-254C-BB2A-8F149FC4ED9E}" type="datetime1">
              <a:rPr lang="en-US" smtClean="0"/>
              <a:t>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F4210-388A-D344-B9A1-CBD3F4C0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6D44D-8AC2-D74A-A2AD-1BA1E8041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0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8CAD-15CC-0B42-80D8-2907D6ED8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9B7B2-DE3F-A44E-993F-5097B7BE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AE8D-3E67-1B41-9C2F-DE39601CF05B}" type="datetime1">
              <a:rPr lang="en-US" smtClean="0"/>
              <a:t>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B1988-81D3-2F45-8277-2064C2893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6F879-FE40-9947-AB48-FB538823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5D0942-56FD-C54C-85B0-A9A82501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5DDF-A243-7340-8155-4F01FE40CCCF}" type="datetime1">
              <a:rPr lang="en-US" smtClean="0"/>
              <a:t>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263461-9F0B-984B-AEA0-7DED331A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FC6B5-CC5A-BD48-8E0D-0FA2C81D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4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4485-1381-B34A-8339-942DB71C4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4BA19-632D-AA4E-9233-F1A9C4091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D3819-39DA-A74B-ABE6-3834F307B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D4D692-A5F6-2A48-BE75-39E19A9B5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5E979-0B7A-5446-9AFC-E0A0185A6B3F}" type="datetime1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36549-BEAE-F649-B4BF-B9C286F86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D81D-E799-C04C-924D-90E17F62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5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0011-CD32-7D4F-898F-C66603D40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4DA734-8C3D-9445-A39A-686C50D0E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83A74-14CD-4E48-A072-285F646C9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D026D-F6B2-704E-9DB7-ED3B73F1C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F63BC-AB3E-934F-9E10-888656F59CEE}" type="datetime1">
              <a:rPr lang="en-US" smtClean="0"/>
              <a:t>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EDE16-88D5-8048-87A8-A636FB63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EE43C-513F-1149-A049-48415233C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4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D5AA8-9087-6B46-A4DC-50728FC4A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7A9CA-45CE-7945-BFFC-D3231AC5F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8677E-2EDF-114C-B6EC-D7FDF72F9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1F4DB-6F09-7045-BFC5-6F34A65FCA86}" type="datetime1">
              <a:rPr lang="en-US" smtClean="0"/>
              <a:t>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0D90C-19E9-6148-BEA1-7235D3BFD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FB405-E2B5-8B46-ACCF-C13096BFE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D3347-1966-B84E-A666-FADA49979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1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EFA7B-8ABD-294B-B6C6-18E6BAFB10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Latency vs. No latency model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7F574-6139-D54D-83D5-3093F0ECC9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Based on India settings</a:t>
            </a:r>
          </a:p>
          <a:p>
            <a:endParaRPr lang="en-US" dirty="0"/>
          </a:p>
          <a:p>
            <a:r>
              <a:rPr lang="en-US" dirty="0"/>
              <a:t>Date: Feb 5,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91266-08E2-E147-B737-FE35A4A8F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50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CCAE-8A28-2D4D-A2F6-125A6B00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scenario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7E12-B424-5A4B-A21C-2D1667CA4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group, use top 10 parameter sets. Because 50%-low reactivation setting’s mismatch score was not good, selected top 5 with 50%_low react.</a:t>
            </a:r>
          </a:p>
          <a:p>
            <a:r>
              <a:rPr lang="en-US" dirty="0"/>
              <a:t>Run with 1 seed (due to computation limits)</a:t>
            </a:r>
          </a:p>
          <a:p>
            <a:r>
              <a:rPr lang="en-US" dirty="0"/>
              <a:t>Baseline: 15% HPV screening coverage and No vaccine</a:t>
            </a:r>
          </a:p>
          <a:p>
            <a:r>
              <a:rPr lang="en-US" dirty="0"/>
              <a:t>Vaccine eligibility: From age 9 to age 15, 25, 35</a:t>
            </a:r>
          </a:p>
          <a:p>
            <a:r>
              <a:rPr lang="en-US" dirty="0"/>
              <a:t>90% vaccine coverage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6207B-7831-3B45-9B5B-21208E52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7B5F999-D762-5C43-966E-A8081D0F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697" y="3029769"/>
            <a:ext cx="2125141" cy="28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4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7983-5D55-D840-9CE7-7536B5CA9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cancer averted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5CC4C-2D55-1C4E-B23C-F1641F88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3805D5-D162-D54A-BB71-498577BB1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7561" y="1405131"/>
            <a:ext cx="4418162" cy="4351338"/>
          </a:xfrm>
        </p:spPr>
        <p:txBody>
          <a:bodyPr>
            <a:normAutofit/>
          </a:bodyPr>
          <a:lstStyle/>
          <a:p>
            <a:r>
              <a:rPr lang="en-US" dirty="0"/>
              <a:t>Averted cancers : 0% &gt; 100% &gt; 50% with low reactivation &gt; 50% with high reactivation</a:t>
            </a:r>
          </a:p>
          <a:p>
            <a:r>
              <a:rPr lang="en-US" dirty="0"/>
              <a:t>Most benefit when moving from No -&gt; age (9,15)</a:t>
            </a:r>
          </a:p>
          <a:p>
            <a:r>
              <a:rPr lang="en-US" dirty="0"/>
              <a:t>Same trends observed in </a:t>
            </a:r>
            <a:r>
              <a:rPr lang="en-US" dirty="0" err="1"/>
              <a:t>asr_cancer_incidence</a:t>
            </a:r>
            <a:r>
              <a:rPr lang="en-US" dirty="0"/>
              <a:t> and </a:t>
            </a:r>
            <a:r>
              <a:rPr lang="en-US" dirty="0" err="1"/>
              <a:t>cancer_deaths</a:t>
            </a:r>
            <a:endParaRPr lang="en-US" dirty="0"/>
          </a:p>
        </p:txBody>
      </p:sp>
      <p:pic>
        <p:nvPicPr>
          <p:cNvPr id="10" name="Content Placeholder 17">
            <a:extLst>
              <a:ext uri="{FF2B5EF4-FFF2-40B4-BE49-F238E27FC236}">
                <a16:creationId xmlns:a16="http://schemas.microsoft.com/office/drawing/2014/main" id="{A4A26C73-027A-FB40-B2D8-5F08004D4C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5451" y="1909980"/>
            <a:ext cx="6193765" cy="30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8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7983-5D55-D840-9CE7-7536B5CA9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Cancer averted by year (No =&gt; vaccinate until 35)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5CC4C-2D55-1C4E-B23C-F1641F88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3805D5-D162-D54A-BB71-498577BB1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41648" y="2386233"/>
            <a:ext cx="4418162" cy="4351338"/>
          </a:xfrm>
        </p:spPr>
        <p:txBody>
          <a:bodyPr/>
          <a:lstStyle/>
          <a:p>
            <a:r>
              <a:rPr lang="en-US" dirty="0"/>
              <a:t>100 latency benefits later</a:t>
            </a:r>
          </a:p>
          <a:p>
            <a:r>
              <a:rPr lang="en-US" dirty="0"/>
              <a:t>50 latency with high reactivation has constantly lowest benefits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89B1DF-43E9-284A-B00E-EB4A738A0E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45676"/>
          <a:stretch/>
        </p:blipFill>
        <p:spPr>
          <a:xfrm>
            <a:off x="182591" y="2072838"/>
            <a:ext cx="7132344" cy="3510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7CB43-21CE-F942-89F2-DD07D34523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1071"/>
          <a:stretch/>
        </p:blipFill>
        <p:spPr>
          <a:xfrm>
            <a:off x="252106" y="6477337"/>
            <a:ext cx="6629400" cy="6071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38AC4-7B9A-9841-9B98-38F8C055B7A6}"/>
              </a:ext>
            </a:extLst>
          </p:cNvPr>
          <p:cNvSpPr txBox="1"/>
          <p:nvPr/>
        </p:nvSpPr>
        <p:spPr>
          <a:xfrm>
            <a:off x="2446506" y="6089514"/>
            <a:ext cx="265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 vaccine -&gt; age 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9C0594-C136-1541-9FEB-38CF2E23F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935" y="6417689"/>
            <a:ext cx="6629400" cy="6007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255CB5-625A-9846-BD77-732326178213}"/>
              </a:ext>
            </a:extLst>
          </p:cNvPr>
          <p:cNvSpPr txBox="1"/>
          <p:nvPr/>
        </p:nvSpPr>
        <p:spPr>
          <a:xfrm>
            <a:off x="9953017" y="6066817"/>
            <a:ext cx="265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Age 15 -&gt; age 35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298078-B582-AF4F-A78B-2B535E4F2789}"/>
              </a:ext>
            </a:extLst>
          </p:cNvPr>
          <p:cNvSpPr txBox="1"/>
          <p:nvPr/>
        </p:nvSpPr>
        <p:spPr>
          <a:xfrm>
            <a:off x="14201184" y="10755461"/>
            <a:ext cx="3549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high reactivation,</a:t>
            </a:r>
          </a:p>
          <a:p>
            <a:r>
              <a:rPr lang="en-US" dirty="0">
                <a:solidFill>
                  <a:schemeClr val="bg1"/>
                </a:solidFill>
              </a:rPr>
              <a:t>age expansion may delay infections,</a:t>
            </a:r>
          </a:p>
          <a:p>
            <a:r>
              <a:rPr lang="en-US" dirty="0">
                <a:solidFill>
                  <a:schemeClr val="bg1"/>
                </a:solidFill>
              </a:rPr>
              <a:t>reducing vaccine effects</a:t>
            </a:r>
          </a:p>
        </p:txBody>
      </p:sp>
    </p:spTree>
    <p:extLst>
      <p:ext uri="{BB962C8B-B14F-4D97-AF65-F5344CB8AC3E}">
        <p14:creationId xmlns:p14="http://schemas.microsoft.com/office/powerpoint/2010/main" val="105421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862180-F8F8-6649-BE29-A59CF79D6058}"/>
              </a:ext>
            </a:extLst>
          </p:cNvPr>
          <p:cNvSpPr/>
          <p:nvPr/>
        </p:nvSpPr>
        <p:spPr>
          <a:xfrm>
            <a:off x="-86008" y="-545646"/>
            <a:ext cx="20916486" cy="12098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044736-B3E9-944C-A535-D4082BC68360}"/>
              </a:ext>
            </a:extLst>
          </p:cNvPr>
          <p:cNvSpPr txBox="1"/>
          <p:nvPr/>
        </p:nvSpPr>
        <p:spPr>
          <a:xfrm>
            <a:off x="2334503" y="2102539"/>
            <a:ext cx="119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 latency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AC7648-F238-014D-822C-8BAB80674FB3}"/>
              </a:ext>
            </a:extLst>
          </p:cNvPr>
          <p:cNvSpPr txBox="1"/>
          <p:nvPr/>
        </p:nvSpPr>
        <p:spPr>
          <a:xfrm>
            <a:off x="7343821" y="2047231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latency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FD552A3D-FD0B-1F40-B533-BFA28F29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0" y="171450"/>
            <a:ext cx="10763250" cy="1325563"/>
          </a:xfrm>
        </p:spPr>
        <p:txBody>
          <a:bodyPr/>
          <a:lstStyle/>
          <a:p>
            <a:r>
              <a:rPr lang="en-US" dirty="0"/>
              <a:t>More policy outcomes by disease status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ED861-A796-034F-9F07-A49F066C9214}"/>
              </a:ext>
            </a:extLst>
          </p:cNvPr>
          <p:cNvSpPr txBox="1"/>
          <p:nvPr/>
        </p:nvSpPr>
        <p:spPr>
          <a:xfrm>
            <a:off x="11818620" y="1931671"/>
            <a:ext cx="472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latency, low reactivation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A128A5-8A8A-3643-BA2E-C987574E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688" y="2525241"/>
            <a:ext cx="398169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9C9A6-18AE-1F43-AD15-64D35309E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784" y="2525241"/>
            <a:ext cx="398169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16984-7A37-9641-8AC7-70EABC694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68" y="2525241"/>
            <a:ext cx="398169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B1DE1-66E7-614C-809F-2835D0B44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603" y="2525241"/>
            <a:ext cx="3981691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6E2AF12-624F-BE46-859F-5D3EFAE8E795}"/>
              </a:ext>
            </a:extLst>
          </p:cNvPr>
          <p:cNvSpPr txBox="1"/>
          <p:nvPr/>
        </p:nvSpPr>
        <p:spPr>
          <a:xfrm>
            <a:off x="16725900" y="1866901"/>
            <a:ext cx="4720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latency, high reactivation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CEB498-3529-0B43-BB9E-DB38BEFD5F18}"/>
              </a:ext>
            </a:extLst>
          </p:cNvPr>
          <p:cNvSpPr txBox="1"/>
          <p:nvPr/>
        </p:nvSpPr>
        <p:spPr>
          <a:xfrm>
            <a:off x="3204924" y="10279767"/>
            <a:ext cx="1297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Vaccination always helps.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with high latency, expanding vaccination age doesn’t have clear effects (overlapping bounds)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50% latency model, even with reactivated infections, causing </a:t>
            </a:r>
            <a:r>
              <a:rPr lang="en-US" dirty="0" err="1"/>
              <a:t>n_cin</a:t>
            </a:r>
            <a:r>
              <a:rPr lang="en-US" dirty="0"/>
              <a:t> increase, cancer still decreases –why? because it takes time from </a:t>
            </a:r>
            <a:r>
              <a:rPr lang="en-US" dirty="0" err="1"/>
              <a:t>cin</a:t>
            </a:r>
            <a:r>
              <a:rPr lang="en-US" dirty="0"/>
              <a:t> to cancer? if we simulate longer, will we observe increase in cancers?</a:t>
            </a:r>
          </a:p>
        </p:txBody>
      </p:sp>
    </p:spTree>
    <p:extLst>
      <p:ext uri="{BB962C8B-B14F-4D97-AF65-F5344CB8AC3E}">
        <p14:creationId xmlns:p14="http://schemas.microsoft.com/office/powerpoint/2010/main" val="3147496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8F38-F0E4-C441-8222-59056E87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results on HPV prevalence by age and year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527B18-6630-AD41-A953-F105248E50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3112" y="1490297"/>
            <a:ext cx="3090366" cy="468763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D8EF01C-7CF4-F04B-A28E-889B4C999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160"/>
          <a:stretch/>
        </p:blipFill>
        <p:spPr>
          <a:xfrm>
            <a:off x="7261418" y="4096724"/>
            <a:ext cx="3329097" cy="22727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2B65AE-C7C8-AE44-B687-3598B3647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02" b="602"/>
          <a:stretch/>
        </p:blipFill>
        <p:spPr>
          <a:xfrm>
            <a:off x="4423507" y="4083272"/>
            <a:ext cx="3159470" cy="21569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0ED39B4-EE73-6146-9ECE-85409AF6CF3C}"/>
              </a:ext>
            </a:extLst>
          </p:cNvPr>
          <p:cNvSpPr txBox="1"/>
          <p:nvPr/>
        </p:nvSpPr>
        <p:spPr>
          <a:xfrm>
            <a:off x="2411782" y="6239985"/>
            <a:ext cx="265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 vaccine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EE8354-1299-0E40-BB57-D06D8C9EB596}"/>
              </a:ext>
            </a:extLst>
          </p:cNvPr>
          <p:cNvSpPr txBox="1"/>
          <p:nvPr/>
        </p:nvSpPr>
        <p:spPr>
          <a:xfrm>
            <a:off x="5570110" y="6319567"/>
            <a:ext cx="265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Age 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7CEA1A-383A-C340-B9AA-C60091F066F4}"/>
              </a:ext>
            </a:extLst>
          </p:cNvPr>
          <p:cNvSpPr txBox="1"/>
          <p:nvPr/>
        </p:nvSpPr>
        <p:spPr>
          <a:xfrm>
            <a:off x="8413871" y="6488668"/>
            <a:ext cx="2650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Age 35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278B6-21A9-7141-9753-BE5E98C0FF29}"/>
              </a:ext>
            </a:extLst>
          </p:cNvPr>
          <p:cNvSpPr txBox="1"/>
          <p:nvPr/>
        </p:nvSpPr>
        <p:spPr>
          <a:xfrm>
            <a:off x="4883585" y="2188303"/>
            <a:ext cx="60970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 latency models reduce </a:t>
            </a:r>
            <a:r>
              <a:rPr lang="en-US" dirty="0" err="1"/>
              <a:t>hpv</a:t>
            </a:r>
            <a:r>
              <a:rPr lang="en-US" dirty="0"/>
              <a:t> prevalence in younger age at 2050 but many are reactivated at 2100. expanding to age 35 does not benefit at year 2100.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100% sees dramatic reduction at year 2100 – takes time but ultimately beneficial, due to more latent infections.</a:t>
            </a:r>
          </a:p>
        </p:txBody>
      </p:sp>
    </p:spTree>
    <p:extLst>
      <p:ext uri="{BB962C8B-B14F-4D97-AF65-F5344CB8AC3E}">
        <p14:creationId xmlns:p14="http://schemas.microsoft.com/office/powerpoint/2010/main" val="190639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8F38-F0E4-C441-8222-59056E87E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4698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More HPV infections related results with most vaccination (age 9 to 35)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722EEA-F92C-1C4F-B1A3-2769331F0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725" y="1578163"/>
            <a:ext cx="4091336" cy="5310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B3A75-73B6-C747-8200-D8E0931A2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359" y="1680882"/>
            <a:ext cx="3985923" cy="5177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35A0A-334B-E048-9D37-2D5F10944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860" y="1672682"/>
            <a:ext cx="3799567" cy="49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7731-460D-ED42-A96A-F2F1C0DE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32EA1-6E3A-9847-9639-A4086AF78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key parameters and parameter 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DD815-B05D-B84E-9D4E-8DBC7CCD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5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99EB4D-BC58-764A-82EB-1BCD14A0E12B}"/>
              </a:ext>
            </a:extLst>
          </p:cNvPr>
          <p:cNvSpPr/>
          <p:nvPr/>
        </p:nvSpPr>
        <p:spPr>
          <a:xfrm>
            <a:off x="-842209" y="0"/>
            <a:ext cx="14245388" cy="97215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EB211-6888-9E4A-B69E-6CC75662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Calibration outcomes with mismatch &lt; 1.8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F2A4C-A52B-4049-A7D4-86E8DD0A1780}"/>
              </a:ext>
            </a:extLst>
          </p:cNvPr>
          <p:cNvSpPr txBox="1"/>
          <p:nvPr/>
        </p:nvSpPr>
        <p:spPr>
          <a:xfrm>
            <a:off x="63405" y="1338220"/>
            <a:ext cx="691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hpv_control_prob</a:t>
            </a:r>
            <a:r>
              <a:rPr lang="en-US" b="1" dirty="0"/>
              <a:t> = probability of HPV infection progressing to latency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91D7FE-B91D-5D4F-BF1E-B6D5CB425BB3}"/>
              </a:ext>
            </a:extLst>
          </p:cNvPr>
          <p:cNvSpPr txBox="1"/>
          <p:nvPr/>
        </p:nvSpPr>
        <p:spPr>
          <a:xfrm>
            <a:off x="866568" y="2208677"/>
            <a:ext cx="1699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0%</a:t>
            </a:r>
          </a:p>
          <a:p>
            <a:pPr algn="ctr"/>
            <a:r>
              <a:rPr lang="en-US" dirty="0"/>
              <a:t>(No latency)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FE0A8-0812-1D40-AF79-284E5E004EE2}"/>
              </a:ext>
            </a:extLst>
          </p:cNvPr>
          <p:cNvSpPr txBox="1"/>
          <p:nvPr/>
        </p:nvSpPr>
        <p:spPr>
          <a:xfrm>
            <a:off x="866568" y="3649189"/>
            <a:ext cx="169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528F1-264C-964A-90E1-EBCBC06824D1}"/>
              </a:ext>
            </a:extLst>
          </p:cNvPr>
          <p:cNvSpPr txBox="1"/>
          <p:nvPr/>
        </p:nvSpPr>
        <p:spPr>
          <a:xfrm>
            <a:off x="866568" y="6858000"/>
            <a:ext cx="169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75%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F2177B-80AC-7A4B-B3D6-6B7E2D5F425A}"/>
              </a:ext>
            </a:extLst>
          </p:cNvPr>
          <p:cNvSpPr txBox="1"/>
          <p:nvPr/>
        </p:nvSpPr>
        <p:spPr>
          <a:xfrm>
            <a:off x="502920" y="7883056"/>
            <a:ext cx="223468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100%</a:t>
            </a:r>
          </a:p>
          <a:p>
            <a:pPr algn="ctr"/>
            <a:r>
              <a:rPr lang="en-US" dirty="0"/>
              <a:t>(All cleared infection is latent)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9F4E7F-F3C4-E242-A123-F3A0FDD06A87}"/>
              </a:ext>
            </a:extLst>
          </p:cNvPr>
          <p:cNvGrpSpPr/>
          <p:nvPr/>
        </p:nvGrpSpPr>
        <p:grpSpPr>
          <a:xfrm>
            <a:off x="3065762" y="1737360"/>
            <a:ext cx="6409708" cy="1325880"/>
            <a:chOff x="-763288" y="308610"/>
            <a:chExt cx="15793738" cy="349758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1A8E94F-A470-EF41-AF3A-B1CA690BE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000"/>
            <a:stretch/>
          </p:blipFill>
          <p:spPr>
            <a:xfrm>
              <a:off x="-763288" y="308610"/>
              <a:ext cx="10335296" cy="3497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6628BAA-AD5A-474A-99BF-DBFE5A637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611" r="47198"/>
            <a:stretch/>
          </p:blipFill>
          <p:spPr>
            <a:xfrm>
              <a:off x="9573242" y="398145"/>
              <a:ext cx="5457208" cy="331851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D9AB0C-3DDD-954D-96B4-9C05357ED84A}"/>
              </a:ext>
            </a:extLst>
          </p:cNvPr>
          <p:cNvSpPr txBox="1"/>
          <p:nvPr/>
        </p:nvSpPr>
        <p:spPr>
          <a:xfrm>
            <a:off x="9898380" y="2137410"/>
            <a:ext cx="199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125 parameter sets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8776C7-4EAA-8844-B518-ABC0EE98A30E}"/>
              </a:ext>
            </a:extLst>
          </p:cNvPr>
          <p:cNvGrpSpPr/>
          <p:nvPr/>
        </p:nvGrpSpPr>
        <p:grpSpPr>
          <a:xfrm>
            <a:off x="3020042" y="3040380"/>
            <a:ext cx="6455428" cy="1440180"/>
            <a:chOff x="928352" y="0"/>
            <a:chExt cx="15416548" cy="355473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8E3E76-EA56-584C-87FF-2D6D28863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8167"/>
            <a:stretch/>
          </p:blipFill>
          <p:spPr>
            <a:xfrm>
              <a:off x="928352" y="0"/>
              <a:ext cx="10335296" cy="355473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20D6263-43A0-6941-BA3C-6BBEAA5D46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61" t="51443" r="48525" b="-777"/>
            <a:stretch/>
          </p:blipFill>
          <p:spPr>
            <a:xfrm>
              <a:off x="11258550" y="0"/>
              <a:ext cx="5086350" cy="338328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10C2CCD-C5D6-C842-89D5-AF4753ADDC69}"/>
              </a:ext>
            </a:extLst>
          </p:cNvPr>
          <p:cNvSpPr txBox="1"/>
          <p:nvPr/>
        </p:nvSpPr>
        <p:spPr>
          <a:xfrm>
            <a:off x="9936480" y="3432810"/>
            <a:ext cx="199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179 parameter sets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80964B0-4AE3-4242-9AE8-F25D1C58E5FC}"/>
              </a:ext>
            </a:extLst>
          </p:cNvPr>
          <p:cNvGrpSpPr/>
          <p:nvPr/>
        </p:nvGrpSpPr>
        <p:grpSpPr>
          <a:xfrm>
            <a:off x="3054332" y="6046101"/>
            <a:ext cx="6432568" cy="1531620"/>
            <a:chOff x="928352" y="0"/>
            <a:chExt cx="15382258" cy="353187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3D8FDCC-64B7-0444-88AF-C0606BC36D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r="49" b="48500"/>
            <a:stretch/>
          </p:blipFill>
          <p:spPr>
            <a:xfrm>
              <a:off x="928352" y="0"/>
              <a:ext cx="10330198" cy="353187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195D6C8-81DC-204A-BF23-B39D72823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2" t="51944" r="48525"/>
            <a:stretch/>
          </p:blipFill>
          <p:spPr>
            <a:xfrm>
              <a:off x="11224260" y="80010"/>
              <a:ext cx="5086350" cy="329565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D663973-FDC6-BE44-9F86-9E35ECEC778D}"/>
              </a:ext>
            </a:extLst>
          </p:cNvPr>
          <p:cNvSpPr txBox="1"/>
          <p:nvPr/>
        </p:nvSpPr>
        <p:spPr>
          <a:xfrm>
            <a:off x="9963150" y="6430911"/>
            <a:ext cx="199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parameter sets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1360E3-F4E4-3241-9CAF-F1230169B17A}"/>
              </a:ext>
            </a:extLst>
          </p:cNvPr>
          <p:cNvGrpSpPr/>
          <p:nvPr/>
        </p:nvGrpSpPr>
        <p:grpSpPr>
          <a:xfrm>
            <a:off x="2997182" y="7657731"/>
            <a:ext cx="6512578" cy="1554480"/>
            <a:chOff x="1179812" y="1714500"/>
            <a:chExt cx="9770128" cy="22288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38D4CD1-C5E4-3B4E-AC6E-152D5FB9AC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48819"/>
            <a:stretch/>
          </p:blipFill>
          <p:spPr>
            <a:xfrm>
              <a:off x="1179812" y="1714500"/>
              <a:ext cx="6562913" cy="222885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B3A075C-9A82-114A-8DDF-CACA4365E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93" t="51618" r="48719"/>
            <a:stretch/>
          </p:blipFill>
          <p:spPr>
            <a:xfrm>
              <a:off x="7715249" y="1714500"/>
              <a:ext cx="3234691" cy="210693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593FE72-FD65-B14D-8128-BAE0CB4BFB66}"/>
              </a:ext>
            </a:extLst>
          </p:cNvPr>
          <p:cNvSpPr txBox="1"/>
          <p:nvPr/>
        </p:nvSpPr>
        <p:spPr>
          <a:xfrm>
            <a:off x="10069830" y="8065639"/>
            <a:ext cx="199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149 parameter sets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F71651-FB06-4748-B3A4-68C04EC167C3}"/>
              </a:ext>
            </a:extLst>
          </p:cNvPr>
          <p:cNvSpPr txBox="1"/>
          <p:nvPr/>
        </p:nvSpPr>
        <p:spPr>
          <a:xfrm>
            <a:off x="9670391" y="1381399"/>
            <a:ext cx="2302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# parameter sets &lt; 1.8</a:t>
            </a:r>
            <a:br>
              <a:rPr lang="en-US" b="1" dirty="0"/>
            </a:br>
            <a:r>
              <a:rPr lang="en-US" b="1" dirty="0"/>
              <a:t>(Total: 603)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F6A48-7E36-4F43-8B09-13196E12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8013331"/>
            <a:ext cx="2743200" cy="365125"/>
          </a:xfrm>
        </p:spPr>
        <p:txBody>
          <a:bodyPr/>
          <a:lstStyle/>
          <a:p>
            <a:fld id="{F12D3347-1966-B84E-A666-FADA49979954}" type="slidenum">
              <a:rPr lang="en-US" smtClean="0"/>
              <a:t>17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386176-3853-BD43-9E54-E0029D17BE46}"/>
              </a:ext>
            </a:extLst>
          </p:cNvPr>
          <p:cNvSpPr txBox="1"/>
          <p:nvPr/>
        </p:nvSpPr>
        <p:spPr>
          <a:xfrm>
            <a:off x="922715" y="5136850"/>
            <a:ext cx="169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50%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43C0EB-BE01-0F4D-A0E3-AFE38693DED2}"/>
              </a:ext>
            </a:extLst>
          </p:cNvPr>
          <p:cNvSpPr txBox="1"/>
          <p:nvPr/>
        </p:nvSpPr>
        <p:spPr>
          <a:xfrm>
            <a:off x="9995234" y="4854140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72 parameter sets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FDFF4C-003C-634D-9B45-564B96385F0A}"/>
              </a:ext>
            </a:extLst>
          </p:cNvPr>
          <p:cNvGrpSpPr/>
          <p:nvPr/>
        </p:nvGrpSpPr>
        <p:grpSpPr>
          <a:xfrm>
            <a:off x="3105705" y="4530437"/>
            <a:ext cx="6327054" cy="1509416"/>
            <a:chOff x="2480062" y="-498763"/>
            <a:chExt cx="8021685" cy="181494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2655FA-D3F4-E340-9367-601D5360AE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8318"/>
            <a:stretch/>
          </p:blipFill>
          <p:spPr>
            <a:xfrm>
              <a:off x="2480062" y="-498763"/>
              <a:ext cx="5292339" cy="181494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9D6AD7B-47AC-0242-9976-F00AB374A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1288" r="48168"/>
            <a:stretch/>
          </p:blipFill>
          <p:spPr>
            <a:xfrm>
              <a:off x="7758645" y="-498763"/>
              <a:ext cx="2743102" cy="1710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67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78D6896-924F-A44B-8306-8F8BFAED5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380806" y="2029190"/>
            <a:ext cx="6215924" cy="49653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6A370-D2AD-4040-BA9C-F082C71E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parameter sets distributions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823904-0F12-574F-A960-D13E55E093A3}"/>
              </a:ext>
            </a:extLst>
          </p:cNvPr>
          <p:cNvSpPr txBox="1"/>
          <p:nvPr/>
        </p:nvSpPr>
        <p:spPr>
          <a:xfrm>
            <a:off x="446491" y="2225074"/>
            <a:ext cx="46643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usually stays at one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parameters show clear trends related to </a:t>
            </a:r>
            <a:r>
              <a:rPr lang="en-US" dirty="0" err="1"/>
              <a:t>hpv_control_prob</a:t>
            </a:r>
            <a:r>
              <a:rPr lang="en-US" dirty="0"/>
              <a:t>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slides identify key parameters and parameter relations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FA138-6CB2-F943-B9B1-24DAB1A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7388F-C616-8A49-A5F9-76DE5686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055" y="520700"/>
            <a:ext cx="8584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BE3E-5C7E-DF4C-A45D-82189CAC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importance and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6651D-19AA-0046-AEB9-0838DC41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03194" cy="490064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Identify key parameters by fitting linear regression to outcomes with all calibration results (32,000 points)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7D70C-1900-0C4D-854A-F7F61A09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874" y="2806565"/>
            <a:ext cx="3260117" cy="40901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266ECA-1DE5-6C49-BCC1-A1DD1957554E}"/>
              </a:ext>
            </a:extLst>
          </p:cNvPr>
          <p:cNvSpPr/>
          <p:nvPr/>
        </p:nvSpPr>
        <p:spPr>
          <a:xfrm>
            <a:off x="3413991" y="2851145"/>
            <a:ext cx="885636" cy="10399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ABC75-D6AB-5F44-BCBD-F797ED88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59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7731-460D-ED42-A96A-F2F1C0DE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32EA1-6E3A-9847-9639-A4086AF78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disease progression mechanism and parameter groups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DD815-B05D-B84E-9D4E-8DBC7CCD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9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BE3E-5C7E-DF4C-A45D-82189CAC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importance and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6651D-19AA-0046-AEB9-0838DC41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0845" cy="128136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Identify parameter relations from good parameter sets (603 points) using correlation function, starting from key parameters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729C19-3BD6-1E47-9E5D-442F56047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15"/>
          <a:stretch/>
        </p:blipFill>
        <p:spPr>
          <a:xfrm>
            <a:off x="2809046" y="3421616"/>
            <a:ext cx="3049314" cy="3148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BD7D93-2A0B-7A43-8CA0-C0A294CE6DAC}"/>
              </a:ext>
            </a:extLst>
          </p:cNvPr>
          <p:cNvSpPr txBox="1"/>
          <p:nvPr/>
        </p:nvSpPr>
        <p:spPr>
          <a:xfrm>
            <a:off x="2568209" y="2939532"/>
            <a:ext cx="356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Highly correlated parameters (&gt;0.7)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4AC3FF-56B0-B149-9F16-C2A25AA26436}"/>
              </a:ext>
            </a:extLst>
          </p:cNvPr>
          <p:cNvSpPr txBox="1"/>
          <p:nvPr/>
        </p:nvSpPr>
        <p:spPr>
          <a:xfrm>
            <a:off x="6797089" y="3633103"/>
            <a:ext cx="3991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According to google … </a:t>
            </a:r>
          </a:p>
          <a:p>
            <a:endParaRPr lang="en-US" dirty="0"/>
          </a:p>
          <a:p>
            <a:r>
              <a:rPr lang="en-US" dirty="0"/>
              <a:t>0.7~0.9: high correlation</a:t>
            </a:r>
          </a:p>
          <a:p>
            <a:r>
              <a:rPr lang="en-US" dirty="0"/>
              <a:t>0.5~0.7: moderate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51EB8-F0C7-DF4E-A2E1-5FC4A20F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20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8540-3F65-B64C-AF20-5D2A14C3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relations to </a:t>
            </a:r>
            <a:r>
              <a:rPr lang="en-US" b="1" dirty="0" err="1"/>
              <a:t>hpv_control_prob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8BD3-B9ED-2B4C-928C-8639C65CE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1732635"/>
            <a:ext cx="7387477" cy="538801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High latency (</a:t>
            </a:r>
            <a:r>
              <a:rPr lang="en-US" sz="1800" b="1" dirty="0" err="1"/>
              <a:t>hpv_control_prob</a:t>
            </a:r>
            <a:r>
              <a:rPr lang="en-US" sz="1800" b="1" dirty="0"/>
              <a:t>) </a:t>
            </a:r>
            <a:r>
              <a:rPr lang="en-US" sz="1800" dirty="0"/>
              <a:t>is </a:t>
            </a:r>
            <a:r>
              <a:rPr lang="en-US" sz="1800" b="1" dirty="0"/>
              <a:t>positively</a:t>
            </a:r>
            <a:r>
              <a:rPr lang="en-US" sz="1800" dirty="0"/>
              <a:t> correlated with</a:t>
            </a:r>
          </a:p>
          <a:p>
            <a:pPr lvl="1"/>
            <a:r>
              <a:rPr lang="en-US" sz="1400" dirty="0"/>
              <a:t>high </a:t>
            </a:r>
            <a:r>
              <a:rPr lang="en-US" sz="1400" dirty="0" err="1"/>
              <a:t>f_cross_layer</a:t>
            </a:r>
            <a:endParaRPr lang="en-US" sz="1400" dirty="0"/>
          </a:p>
          <a:p>
            <a:pPr lvl="1"/>
            <a:r>
              <a:rPr lang="en-US" sz="1400" dirty="0"/>
              <a:t>high cell_imm_init_par1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/>
              <a:t>High latency (</a:t>
            </a:r>
            <a:r>
              <a:rPr lang="en-US" sz="1800" b="1" dirty="0" err="1"/>
              <a:t>hpv_control_prob</a:t>
            </a:r>
            <a:r>
              <a:rPr lang="en-US" sz="1800" b="1" dirty="0"/>
              <a:t>) </a:t>
            </a:r>
            <a:r>
              <a:rPr lang="en-US" sz="1800" dirty="0"/>
              <a:t>is </a:t>
            </a:r>
            <a:r>
              <a:rPr lang="en-US" sz="1800" b="1" dirty="0"/>
              <a:t>negatively</a:t>
            </a:r>
            <a:r>
              <a:rPr lang="en-US" sz="1800" dirty="0"/>
              <a:t> correlated with</a:t>
            </a:r>
          </a:p>
          <a:p>
            <a:pPr lvl="1"/>
            <a:r>
              <a:rPr lang="en-US" sz="1400" dirty="0"/>
              <a:t>low </a:t>
            </a:r>
            <a:r>
              <a:rPr lang="en-US" sz="1400" dirty="0" err="1"/>
              <a:t>age_risk_risk</a:t>
            </a:r>
            <a:endParaRPr lang="en-US" sz="1400" dirty="0"/>
          </a:p>
          <a:p>
            <a:pPr lvl="1"/>
            <a:r>
              <a:rPr lang="en-US" sz="1400" dirty="0"/>
              <a:t>low </a:t>
            </a:r>
            <a:r>
              <a:rPr lang="en-US" sz="1400" dirty="0" err="1"/>
              <a:t>hpv_reactivation</a:t>
            </a:r>
            <a:endParaRPr lang="en-US" sz="1400" dirty="0"/>
          </a:p>
          <a:p>
            <a:pPr lvl="1"/>
            <a:r>
              <a:rPr lang="en-US" sz="1400" dirty="0"/>
              <a:t>low </a:t>
            </a:r>
            <a:r>
              <a:rPr lang="en-US" sz="1400" dirty="0" err="1"/>
              <a:t>f_partners_c</a:t>
            </a:r>
            <a:endParaRPr lang="en-US" sz="1400" dirty="0"/>
          </a:p>
          <a:p>
            <a:pPr lvl="1"/>
            <a:r>
              <a:rPr lang="en-US" sz="1400" dirty="0"/>
              <a:t>low </a:t>
            </a:r>
            <a:r>
              <a:rPr lang="en-US" sz="1400" dirty="0" err="1"/>
              <a:t>m_partners_c</a:t>
            </a:r>
            <a:endParaRPr lang="en-US" sz="1400" dirty="0"/>
          </a:p>
          <a:p>
            <a:pPr marL="0" indent="0">
              <a:buNone/>
            </a:pPr>
            <a:r>
              <a:rPr lang="en-US" sz="1800" b="1" dirty="0"/>
              <a:t>Interpretation</a:t>
            </a:r>
            <a:r>
              <a:rPr lang="en-US" sz="18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These seven parameters correlate to each other. All are infection related parameters except for </a:t>
            </a:r>
            <a:r>
              <a:rPr lang="en-US" sz="1800" dirty="0" err="1"/>
              <a:t>age_risk_risk</a:t>
            </a:r>
            <a:r>
              <a:rPr lang="en-US" sz="1800" dirty="0"/>
              <a:t> that impacts </a:t>
            </a:r>
            <a:r>
              <a:rPr lang="en-US" sz="1800" dirty="0" err="1"/>
              <a:t>dur_cin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Parameters balance each other to fit data</a:t>
            </a:r>
          </a:p>
          <a:p>
            <a:pPr lvl="1"/>
            <a:r>
              <a:rPr lang="en-US" sz="1400" dirty="0"/>
              <a:t>Sexual behavior: </a:t>
            </a:r>
            <a:r>
              <a:rPr lang="en-US" sz="1400" dirty="0" err="1"/>
              <a:t>f_cross_layer</a:t>
            </a:r>
            <a:r>
              <a:rPr lang="en-US" sz="1400" dirty="0"/>
              <a:t> &lt;-&gt;</a:t>
            </a:r>
            <a:r>
              <a:rPr lang="en-US" sz="1400" dirty="0" err="1"/>
              <a:t>f_partners_c</a:t>
            </a:r>
            <a:r>
              <a:rPr lang="en-US" sz="1400" dirty="0"/>
              <a:t>, </a:t>
            </a:r>
            <a:r>
              <a:rPr lang="en-US" sz="1400" dirty="0" err="1"/>
              <a:t>m_partners_c</a:t>
            </a:r>
            <a:endParaRPr lang="en-US" sz="1400" dirty="0"/>
          </a:p>
          <a:p>
            <a:pPr lvl="1"/>
            <a:r>
              <a:rPr lang="en-US" sz="1400" dirty="0"/>
              <a:t>Immunity parameters: </a:t>
            </a:r>
            <a:r>
              <a:rPr lang="en-US" sz="1400" dirty="0" err="1"/>
              <a:t>cell_imm_init</a:t>
            </a:r>
            <a:r>
              <a:rPr lang="en-US" sz="1400" dirty="0"/>
              <a:t>, </a:t>
            </a:r>
            <a:r>
              <a:rPr lang="en-US" sz="1400" dirty="0" err="1"/>
              <a:t>hpv_control_prob</a:t>
            </a:r>
            <a:r>
              <a:rPr lang="en-US" sz="1400" dirty="0"/>
              <a:t> &lt;-&gt; </a:t>
            </a:r>
            <a:r>
              <a:rPr lang="en-US" sz="1400" dirty="0" err="1"/>
              <a:t>hpv_reactivation</a:t>
            </a:r>
            <a:endParaRPr lang="en-US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AEC49E-08CB-E641-AD51-7D1D67D025CE}"/>
              </a:ext>
            </a:extLst>
          </p:cNvPr>
          <p:cNvGraphicFramePr>
            <a:graphicFrameLocks noGrp="1"/>
          </p:cNvGraphicFramePr>
          <p:nvPr/>
        </p:nvGraphicFramePr>
        <p:xfrm>
          <a:off x="8361241" y="1841120"/>
          <a:ext cx="3249666" cy="4351347"/>
        </p:xfrm>
        <a:graphic>
          <a:graphicData uri="http://schemas.openxmlformats.org/drawingml/2006/table">
            <a:tbl>
              <a:tblPr/>
              <a:tblGrid>
                <a:gridCol w="1237544">
                  <a:extLst>
                    <a:ext uri="{9D8B030D-6E8A-4147-A177-3AD203B41FA5}">
                      <a16:colId xmlns:a16="http://schemas.microsoft.com/office/drawing/2014/main" val="3414950098"/>
                    </a:ext>
                  </a:extLst>
                </a:gridCol>
                <a:gridCol w="1237544">
                  <a:extLst>
                    <a:ext uri="{9D8B030D-6E8A-4147-A177-3AD203B41FA5}">
                      <a16:colId xmlns:a16="http://schemas.microsoft.com/office/drawing/2014/main" val="743315363"/>
                    </a:ext>
                  </a:extLst>
                </a:gridCol>
                <a:gridCol w="774578">
                  <a:extLst>
                    <a:ext uri="{9D8B030D-6E8A-4147-A177-3AD203B41FA5}">
                      <a16:colId xmlns:a16="http://schemas.microsoft.com/office/drawing/2014/main" val="2124908092"/>
                    </a:ext>
                  </a:extLst>
                </a:gridCol>
              </a:tblGrid>
              <a:tr h="3517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param2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Correlation score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297126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hpv_control_prob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f_cross_layer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105842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hpv_control_prob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cell_imm_init_par1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807505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hpv_control_prob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0BB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37070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hpv_control_prob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-0.69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650388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hpv_control_prob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hpv_reactivation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-0.85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A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66434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hpv_control_prob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age_risk_risk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-0.86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9A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179096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f_cross_layer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cell_imm_init_par1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889831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598157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hpv_reactivation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8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044761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hpv_reactivation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age_risk_risk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6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36604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age_risk_risk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1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208704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age_risk_risk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3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165924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hpv_reactivation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89804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f_cross_layer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BD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542741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cell_imm_init_par1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BA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8946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hpv_reactivation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cell_imm_init_par1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-0.60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85707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cell_imm_init_par1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age_risk_risk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895033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cell_imm_init_par1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-0.63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797982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f_partners_c_par1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f_cross_layer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33468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f_cross_layer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age_risk_risk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A7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093836"/>
                  </a:ext>
                </a:extLst>
              </a:tr>
              <a:tr h="190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hpv_reactivation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f_cross_layer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-0.78</a:t>
                      </a:r>
                    </a:p>
                  </a:txBody>
                  <a:tcPr marL="8928" marR="8928" marT="89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CA2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71995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8E5DC-D066-6A4B-BFA8-E1A9B1AD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22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8540-3F65-B64C-AF20-5D2A14C30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relations to sev_dist_par1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D8BD3-B9ED-2B4C-928C-8639C65CE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9" y="1732635"/>
            <a:ext cx="6538994" cy="488514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High severity (sev_dist_par1) </a:t>
            </a:r>
            <a:r>
              <a:rPr lang="en-US" sz="2000" dirty="0"/>
              <a:t>is </a:t>
            </a:r>
            <a:r>
              <a:rPr lang="en-US" sz="2000" b="1" dirty="0"/>
              <a:t>negatively</a:t>
            </a:r>
            <a:r>
              <a:rPr lang="en-US" sz="2000" dirty="0"/>
              <a:t> correlated to</a:t>
            </a:r>
          </a:p>
          <a:p>
            <a:pPr lvl="1"/>
            <a:r>
              <a:rPr lang="en-US" sz="1600" dirty="0"/>
              <a:t>low hpv16_dur_cin_par1</a:t>
            </a:r>
          </a:p>
          <a:p>
            <a:pPr lvl="1"/>
            <a:r>
              <a:rPr lang="en-US" sz="1600" dirty="0"/>
              <a:t>low hpv18_dur_cin_par1</a:t>
            </a:r>
          </a:p>
          <a:p>
            <a:pPr lvl="1"/>
            <a:r>
              <a:rPr lang="en-US" sz="1600" dirty="0"/>
              <a:t>low ohr_dur_cin_par1</a:t>
            </a:r>
          </a:p>
          <a:p>
            <a:pPr lvl="1"/>
            <a:r>
              <a:rPr lang="en-US" sz="1600" dirty="0"/>
              <a:t>low hi5_dur_cin_par1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dur_cin_par1</a:t>
            </a:r>
            <a:r>
              <a:rPr lang="en-US" sz="2000" dirty="0"/>
              <a:t> are highly </a:t>
            </a:r>
            <a:r>
              <a:rPr lang="en-US" sz="2000" b="1" dirty="0" err="1"/>
              <a:t>positvely</a:t>
            </a:r>
            <a:r>
              <a:rPr lang="en-US" sz="2000" b="1" dirty="0"/>
              <a:t> correlated</a:t>
            </a:r>
            <a:r>
              <a:rPr lang="en-US" sz="2000" dirty="0"/>
              <a:t> across genotypes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200" b="1" dirty="0"/>
              <a:t>Interpretation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Severity and </a:t>
            </a:r>
            <a:r>
              <a:rPr lang="en-US" sz="2000" dirty="0" err="1"/>
              <a:t>dur_cin</a:t>
            </a:r>
            <a:r>
              <a:rPr lang="en-US" sz="2000" dirty="0"/>
              <a:t> balance to fit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Consider using single parameter for dur_cin_par1</a:t>
            </a:r>
            <a:endParaRPr lang="en-US" sz="16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34ED58-73D9-3E4E-B9CC-7B9300976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884143"/>
              </p:ext>
            </p:extLst>
          </p:nvPr>
        </p:nvGraphicFramePr>
        <p:xfrm>
          <a:off x="8253278" y="1829163"/>
          <a:ext cx="3428642" cy="1244600"/>
        </p:xfrm>
        <a:graphic>
          <a:graphicData uri="http://schemas.openxmlformats.org/drawingml/2006/table">
            <a:tbl>
              <a:tblPr/>
              <a:tblGrid>
                <a:gridCol w="1337501">
                  <a:extLst>
                    <a:ext uri="{9D8B030D-6E8A-4147-A177-3AD203B41FA5}">
                      <a16:colId xmlns:a16="http://schemas.microsoft.com/office/drawing/2014/main" val="3377467140"/>
                    </a:ext>
                  </a:extLst>
                </a:gridCol>
                <a:gridCol w="1186320">
                  <a:extLst>
                    <a:ext uri="{9D8B030D-6E8A-4147-A177-3AD203B41FA5}">
                      <a16:colId xmlns:a16="http://schemas.microsoft.com/office/drawing/2014/main" val="474535378"/>
                    </a:ext>
                  </a:extLst>
                </a:gridCol>
                <a:gridCol w="904821">
                  <a:extLst>
                    <a:ext uri="{9D8B030D-6E8A-4147-A177-3AD203B41FA5}">
                      <a16:colId xmlns:a16="http://schemas.microsoft.com/office/drawing/2014/main" val="959767773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Correlation score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4906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hpv16_dur_cin_par1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sev_dist_par1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A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4449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hpv18_dur_cin_par1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sev_dist_par1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AE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9017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ohr_dur_cin_par1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sev_dist_par1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B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106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hi5_dur_cin_par1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sev_dist_par1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B5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41305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363075-B698-A14F-81FE-AD4FE949B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33467"/>
              </p:ext>
            </p:extLst>
          </p:nvPr>
        </p:nvGraphicFramePr>
        <p:xfrm>
          <a:off x="7662440" y="3377272"/>
          <a:ext cx="4130263" cy="1651000"/>
        </p:xfrm>
        <a:graphic>
          <a:graphicData uri="http://schemas.openxmlformats.org/drawingml/2006/table">
            <a:tbl>
              <a:tblPr/>
              <a:tblGrid>
                <a:gridCol w="1495003">
                  <a:extLst>
                    <a:ext uri="{9D8B030D-6E8A-4147-A177-3AD203B41FA5}">
                      <a16:colId xmlns:a16="http://schemas.microsoft.com/office/drawing/2014/main" val="2648525278"/>
                    </a:ext>
                  </a:extLst>
                </a:gridCol>
                <a:gridCol w="1495003">
                  <a:extLst>
                    <a:ext uri="{9D8B030D-6E8A-4147-A177-3AD203B41FA5}">
                      <a16:colId xmlns:a16="http://schemas.microsoft.com/office/drawing/2014/main" val="1773235574"/>
                    </a:ext>
                  </a:extLst>
                </a:gridCol>
                <a:gridCol w="1140257">
                  <a:extLst>
                    <a:ext uri="{9D8B030D-6E8A-4147-A177-3AD203B41FA5}">
                      <a16:colId xmlns:a16="http://schemas.microsoft.com/office/drawing/2014/main" val="262251013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Correlation score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538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hi5_dur_cin_par1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hpv18_dur_cin_par1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0953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hpv16_dur_cin_par1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hpv18_dur_cin_par1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8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9316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hi5_dur_cin_par1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ohr_dur_cin_par1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6929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hpv18_dur_cin_par1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ohr_dur_cin_par1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B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2016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hpv16_dur_cin_par1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ohr_dur_cin_par1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E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3498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hi5_dur_cin_par1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hpv16_dur_cin_par1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2684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82D4C-64B7-B641-8FC0-A7F042D9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2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0CF5-FFA4-6149-BBD7-18DDF6298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Adding 50% </a:t>
            </a:r>
            <a:r>
              <a:rPr lang="en-US" sz="3600" dirty="0" err="1"/>
              <a:t>hpv_control_prob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027A9-F103-DC43-896A-7A320DC0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98018-1787-7740-A62D-549A20B9E005}"/>
              </a:ext>
            </a:extLst>
          </p:cNvPr>
          <p:cNvSpPr txBox="1"/>
          <p:nvPr/>
        </p:nvSpPr>
        <p:spPr>
          <a:xfrm>
            <a:off x="862939" y="1911926"/>
            <a:ext cx="5050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50% latent infections, high vs. low reactivation - Low </a:t>
            </a:r>
            <a:r>
              <a:rPr lang="en-US" dirty="0" err="1"/>
              <a:t>f_cross_layer</a:t>
            </a:r>
            <a:endParaRPr lang="en-US" dirty="0"/>
          </a:p>
          <a:p>
            <a:endParaRPr lang="en-US" dirty="0"/>
          </a:p>
          <a:p>
            <a:r>
              <a:rPr lang="en-US" dirty="0"/>
              <a:t>Given high reactivation (&gt;0.5),</a:t>
            </a:r>
          </a:p>
          <a:p>
            <a:r>
              <a:rPr lang="en-US" dirty="0"/>
              <a:t>50% vs. 100% latent infection</a:t>
            </a:r>
          </a:p>
          <a:p>
            <a:r>
              <a:rPr lang="en-US" dirty="0"/>
              <a:t>Given 50% latent infection - high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0FB356D-0FAC-A24B-8FE7-77A15FB42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514" y="1420871"/>
            <a:ext cx="5999495" cy="479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716310-8691-CD4A-AEF5-894407CB0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settings with 0% vs. 100% latency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675237-7763-B740-8EAB-44767C331B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387228" y="1956291"/>
            <a:ext cx="5771850" cy="461065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557399-1995-C34C-9389-4CEF9E4A3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717" y="1981489"/>
            <a:ext cx="6019801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Top 10 parameter sets for each </a:t>
            </a:r>
            <a:r>
              <a:rPr lang="en-US" sz="2400" dirty="0" err="1"/>
              <a:t>hpv_control_prob</a:t>
            </a:r>
            <a:r>
              <a:rPr lang="en-US" sz="2400" dirty="0"/>
              <a:t> represent the parameter space </a:t>
            </a:r>
            <a:r>
              <a:rPr lang="en-US" sz="2400" dirty="0" err="1"/>
              <a:t>farely</a:t>
            </a:r>
            <a:r>
              <a:rPr lang="en-US" sz="2400" dirty="0"/>
              <a:t> well</a:t>
            </a:r>
          </a:p>
          <a:p>
            <a:r>
              <a:rPr lang="en-US" sz="2400" dirty="0"/>
              <a:t>To fit data, 100% latency is associated with</a:t>
            </a:r>
          </a:p>
          <a:p>
            <a:pPr lvl="1"/>
            <a:r>
              <a:rPr lang="en-US" dirty="0"/>
              <a:t>Low </a:t>
            </a:r>
            <a:r>
              <a:rPr lang="en-US" dirty="0" err="1"/>
              <a:t>hpv_reactivation</a:t>
            </a:r>
            <a:endParaRPr lang="en-US" dirty="0"/>
          </a:p>
          <a:p>
            <a:pPr lvl="1"/>
            <a:r>
              <a:rPr lang="en-US" dirty="0"/>
              <a:t>High </a:t>
            </a:r>
            <a:r>
              <a:rPr lang="en-US" dirty="0" err="1"/>
              <a:t>cell_imm_init</a:t>
            </a:r>
            <a:r>
              <a:rPr lang="en-US" dirty="0"/>
              <a:t> vs. Low </a:t>
            </a:r>
            <a:r>
              <a:rPr lang="en-US" dirty="0" err="1"/>
              <a:t>own_imm_hr</a:t>
            </a:r>
            <a:endParaRPr lang="en-US" dirty="0"/>
          </a:p>
          <a:p>
            <a:pPr lvl="1"/>
            <a:r>
              <a:rPr lang="en-US" dirty="0"/>
              <a:t>High </a:t>
            </a:r>
            <a:r>
              <a:rPr lang="en-US" dirty="0" err="1"/>
              <a:t>f_cross_layer</a:t>
            </a:r>
            <a:r>
              <a:rPr lang="en-US" dirty="0"/>
              <a:t> vs. Low f/m_c_par1</a:t>
            </a:r>
          </a:p>
          <a:p>
            <a:pPr lvl="1"/>
            <a:r>
              <a:rPr lang="en-US" dirty="0"/>
              <a:t>High sev_dist_par1  vs. Low </a:t>
            </a:r>
            <a:r>
              <a:rPr lang="en-US" dirty="0" err="1"/>
              <a:t>age_risk_risk</a:t>
            </a:r>
            <a:r>
              <a:rPr lang="en-US" dirty="0"/>
              <a:t>, dur_cin_par1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42EA2-DA3A-514A-B817-DBB94E0E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393" y="3485093"/>
            <a:ext cx="4893039" cy="3246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5A1DB5-045D-564A-A9EC-D045B4681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384" y="378600"/>
            <a:ext cx="4279752" cy="28398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B9B016-7869-0141-942B-0DC15A69E919}"/>
              </a:ext>
            </a:extLst>
          </p:cNvPr>
          <p:cNvSpPr txBox="1"/>
          <p:nvPr/>
        </p:nvSpPr>
        <p:spPr>
          <a:xfrm>
            <a:off x="15114104" y="5453268"/>
            <a:ext cx="198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hpv_control_prob</a:t>
            </a:r>
            <a:r>
              <a:rPr lang="en-US" sz="1600" dirty="0"/>
              <a:t> = 1</a:t>
            </a:r>
            <a:br>
              <a:rPr lang="en-US" sz="1600" dirty="0"/>
            </a:br>
            <a:r>
              <a:rPr lang="en-US" sz="1600" dirty="0"/>
              <a:t>Top 10 param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70831D-13EF-7C47-AE1F-03FE7DBE9FC7}"/>
              </a:ext>
            </a:extLst>
          </p:cNvPr>
          <p:cNvSpPr txBox="1"/>
          <p:nvPr/>
        </p:nvSpPr>
        <p:spPr>
          <a:xfrm>
            <a:off x="14749668" y="2305876"/>
            <a:ext cx="198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hpv_control_prob</a:t>
            </a:r>
            <a:r>
              <a:rPr lang="en-US" sz="1600" dirty="0"/>
              <a:t> = 0</a:t>
            </a:r>
            <a:br>
              <a:rPr lang="en-US" sz="1600" dirty="0"/>
            </a:br>
            <a:r>
              <a:rPr lang="en-US" sz="1600" dirty="0"/>
              <a:t>Top 10 </a:t>
            </a:r>
            <a:r>
              <a:rPr lang="en-US" sz="1600"/>
              <a:t>param results 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7BAF0-333D-414F-B4FF-7354907C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77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8D8065-0874-6147-8242-CA3E55F41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progression without vaccination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A91CB-8D75-8B40-ADC7-CC705126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86ECFEE3-5666-4B46-A78D-DE0F1BA4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53" y="3394728"/>
            <a:ext cx="2905080" cy="1910090"/>
          </a:xfrm>
          <a:prstGeom prst="rect">
            <a:avLst/>
          </a:prstGeom>
        </p:spPr>
      </p:pic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6522888-6524-8240-B3AE-517E20D3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63" y="3432218"/>
            <a:ext cx="2905080" cy="1881039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61624D4-C694-C848-B667-B0C8E091F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485" y="3450146"/>
            <a:ext cx="2905870" cy="1910609"/>
          </a:xfrm>
          <a:prstGeom prst="rect">
            <a:avLst/>
          </a:prstGeom>
        </p:spPr>
      </p:pic>
      <p:pic>
        <p:nvPicPr>
          <p:cNvPr id="10" name="Picture 9" descr="A graph showing cancer&#10;&#10;Description automatically generated">
            <a:extLst>
              <a:ext uri="{FF2B5EF4-FFF2-40B4-BE49-F238E27FC236}">
                <a16:creationId xmlns:a16="http://schemas.microsoft.com/office/drawing/2014/main" id="{C0E94E42-5E0E-2645-8492-16BCC45A7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3944" y="3469380"/>
            <a:ext cx="2905870" cy="1816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DD9080-FBC1-6E4B-8495-09C8C203E7DA}"/>
              </a:ext>
            </a:extLst>
          </p:cNvPr>
          <p:cNvSpPr txBox="1"/>
          <p:nvPr/>
        </p:nvSpPr>
        <p:spPr>
          <a:xfrm>
            <a:off x="609599" y="2008909"/>
            <a:ext cx="893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latency is associated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infectious, more </a:t>
            </a:r>
            <a:r>
              <a:rPr lang="en-US" dirty="0" err="1"/>
              <a:t>n_precin</a:t>
            </a:r>
            <a:r>
              <a:rPr lang="en-US" dirty="0"/>
              <a:t>, but lower </a:t>
            </a:r>
            <a:r>
              <a:rPr lang="en-US" dirty="0" err="1"/>
              <a:t>n_cin</a:t>
            </a:r>
            <a:r>
              <a:rPr lang="en-US" dirty="0"/>
              <a:t> and more prolonged cancers</a:t>
            </a:r>
          </a:p>
        </p:txBody>
      </p:sp>
    </p:spTree>
    <p:extLst>
      <p:ext uri="{BB962C8B-B14F-4D97-AF65-F5344CB8AC3E}">
        <p14:creationId xmlns:p14="http://schemas.microsoft.com/office/powerpoint/2010/main" val="733586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69707-92D6-D145-835F-7F43CEF8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outcomes with 0% vs. 100% latency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3993707-D2EA-DD4C-85C5-607FB39156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3354029"/>
            <a:ext cx="5181600" cy="3232331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CADC0B-2432-4143-B606-215F827FBB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47977" y="3354029"/>
            <a:ext cx="5181600" cy="3232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4B7874-DDD2-A641-8660-6CB95DD7D258}"/>
              </a:ext>
            </a:extLst>
          </p:cNvPr>
          <p:cNvSpPr txBox="1"/>
          <p:nvPr/>
        </p:nvSpPr>
        <p:spPr>
          <a:xfrm>
            <a:off x="1913577" y="287642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 (No vaccine, 15% screening)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3FB43-A2DA-974B-8917-5330CBFB9AA9}"/>
              </a:ext>
            </a:extLst>
          </p:cNvPr>
          <p:cNvSpPr txBox="1"/>
          <p:nvPr/>
        </p:nvSpPr>
        <p:spPr>
          <a:xfrm>
            <a:off x="8012605" y="2859266"/>
            <a:ext cx="250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(vaccinate until 35)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93BC245-8E5E-9A4A-8D18-3553522F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7DA5B-7ECE-5645-96BE-D74482C3BFB8}"/>
              </a:ext>
            </a:extLst>
          </p:cNvPr>
          <p:cNvSpPr txBox="1"/>
          <p:nvPr/>
        </p:nvSpPr>
        <p:spPr>
          <a:xfrm>
            <a:off x="738788" y="1544186"/>
            <a:ext cx="10930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Without vaccination, 100% latency results has more cancers with later peak, maybe due to reactivated infections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most intervention,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0% latency decreases the cancer rate more instantly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Although 100% latency takes more time, cancer eventually diminishes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545017-1E42-6942-88AB-A6565E18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597" y="7826539"/>
            <a:ext cx="4742835" cy="30757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E4F95F-A922-DB4C-AC47-C41CC133F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147" y="7885534"/>
            <a:ext cx="4329879" cy="28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8F0B-9BAC-6744-BBED-3EFBC693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1010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Adding 50% latency infection, split by </a:t>
            </a:r>
            <a:r>
              <a:rPr lang="en-US" sz="4000" dirty="0" err="1"/>
              <a:t>hpv_reactivation</a:t>
            </a:r>
            <a:endParaRPr lang="en-US" sz="4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30F8CA-0920-9C4E-A592-0FE9C8A318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35876"/>
            <a:ext cx="5181600" cy="413083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87E981-4105-3044-AD16-978ECD82B9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With low </a:t>
            </a:r>
            <a:r>
              <a:rPr lang="en-US" dirty="0" err="1"/>
              <a:t>hpv_reactivation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f_cross_layer</a:t>
            </a:r>
            <a:endParaRPr lang="en-US" dirty="0"/>
          </a:p>
          <a:p>
            <a:pPr lvl="1"/>
            <a:r>
              <a:rPr lang="en-US" dirty="0"/>
              <a:t>High </a:t>
            </a:r>
            <a:r>
              <a:rPr lang="en-US" dirty="0" err="1"/>
              <a:t>age_risk_risk</a:t>
            </a:r>
            <a:r>
              <a:rPr lang="en-US" dirty="0"/>
              <a:t> to balance with less infections/more cancers</a:t>
            </a:r>
          </a:p>
          <a:p>
            <a:r>
              <a:rPr lang="en-US" dirty="0"/>
              <a:t>No significant differences in </a:t>
            </a:r>
            <a:r>
              <a:rPr lang="en-US" dirty="0" err="1"/>
              <a:t>sev_dist</a:t>
            </a:r>
            <a:r>
              <a:rPr lang="en-US" dirty="0"/>
              <a:t> and disease parameters</a:t>
            </a:r>
          </a:p>
          <a:p>
            <a:r>
              <a:rPr lang="en-US" dirty="0"/>
              <a:t>Would this different configuration impact policy outcomes?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CC465-E33F-BE40-BA71-89E5EF06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7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E918-725B-6B43-9CF4-9ACB341C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With vaccination, </a:t>
            </a:r>
            <a:r>
              <a:rPr lang="en-US" sz="3200" dirty="0" err="1"/>
              <a:t>n_infectious</a:t>
            </a:r>
            <a:r>
              <a:rPr lang="en-US" sz="3200" dirty="0"/>
              <a:t> and </a:t>
            </a:r>
            <a:r>
              <a:rPr lang="en-US" sz="3200" dirty="0" err="1"/>
              <a:t>n_cin</a:t>
            </a:r>
            <a:r>
              <a:rPr lang="en-US" sz="3200" dirty="0"/>
              <a:t> </a:t>
            </a:r>
            <a:r>
              <a:rPr lang="en-US" sz="3200" dirty="0" err="1"/>
              <a:t>rehike</a:t>
            </a:r>
            <a:r>
              <a:rPr lang="en-US" sz="3200" dirty="0"/>
              <a:t> due to high </a:t>
            </a:r>
            <a:r>
              <a:rPr lang="en-US" sz="3200" dirty="0" err="1"/>
              <a:t>hpv_reactivation</a:t>
            </a:r>
            <a:r>
              <a:rPr lang="en-US" sz="3200" dirty="0"/>
              <a:t>. This is not observed in 0%/100% latency as their reactivation level is very 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B8676-15E8-7044-AC46-F4ABBA5C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766D7C-A7DF-3A45-8DEC-11EE380A9E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6025" y="7026141"/>
            <a:ext cx="3674908" cy="22924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A00A10-1C14-D044-B7C9-9250D5B1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740" y="2216251"/>
            <a:ext cx="3563955" cy="2299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D58167-1697-0C43-8679-6215431B1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037" y="2244665"/>
            <a:ext cx="3516342" cy="22691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D670C3-B78A-FA4F-876C-0930FEA46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368" y="4572001"/>
            <a:ext cx="3830216" cy="2512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E64CA5-1C17-4D4F-B62B-5D3B545A1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289" y="4539290"/>
            <a:ext cx="3579747" cy="23100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222984-7F76-7A41-928C-869DAD2C8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916" y="6868424"/>
            <a:ext cx="3891232" cy="24273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E266CA-5AFD-574F-8C4B-FB16807DDD9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126741" y="2175654"/>
            <a:ext cx="3675532" cy="2413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11FAF8-8C55-A847-88BA-4922C46E0ACA}"/>
              </a:ext>
            </a:extLst>
          </p:cNvPr>
          <p:cNvSpPr txBox="1"/>
          <p:nvPr/>
        </p:nvSpPr>
        <p:spPr>
          <a:xfrm>
            <a:off x="1863305" y="1759789"/>
            <a:ext cx="392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latency, low reactivation (0.18~0.4)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8735A7-4171-8942-8090-C3FFC46EE3BD}"/>
              </a:ext>
            </a:extLst>
          </p:cNvPr>
          <p:cNvSpPr txBox="1"/>
          <p:nvPr/>
        </p:nvSpPr>
        <p:spPr>
          <a:xfrm>
            <a:off x="6139131" y="1739661"/>
            <a:ext cx="369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latency, high reactivation (0.6~1)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7F8E07-C7E6-4F4A-B903-67A3878FC33C}"/>
              </a:ext>
            </a:extLst>
          </p:cNvPr>
          <p:cNvSpPr txBox="1"/>
          <p:nvPr/>
        </p:nvSpPr>
        <p:spPr>
          <a:xfrm>
            <a:off x="11260346" y="1702280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latency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0F0AF4F-7173-4847-B62A-E13DB62EDA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3285" y="4571860"/>
            <a:ext cx="3484473" cy="22861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F3236D-4B3B-4049-8F54-95E4BE2078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3469" y="6990151"/>
            <a:ext cx="3797061" cy="23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41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A593-0736-8640-8231-63C1F789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698705" cy="1325563"/>
          </a:xfrm>
        </p:spPr>
        <p:txBody>
          <a:bodyPr/>
          <a:lstStyle/>
          <a:p>
            <a:r>
              <a:rPr lang="en-US" dirty="0"/>
              <a:t>Next steps – Policy questions and draft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820D9-1AA7-3947-AECA-7C4FB1C6C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40441" cy="492569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000" dirty="0"/>
              <a:t>Select parameter sets – top 100 or representative sets</a:t>
            </a:r>
          </a:p>
          <a:p>
            <a:r>
              <a:rPr lang="en-US" sz="2000" dirty="0"/>
              <a:t>Select scenarios from </a:t>
            </a:r>
            <a:r>
              <a:rPr lang="en-US" sz="2000" dirty="0" err="1"/>
              <a:t>run_scenarios</a:t>
            </a:r>
            <a:r>
              <a:rPr lang="en-US" sz="2000" dirty="0"/>
              <a:t> or others?</a:t>
            </a:r>
          </a:p>
          <a:p>
            <a:pPr lvl="1"/>
            <a:r>
              <a:rPr lang="en-US" sz="1600" dirty="0"/>
              <a:t>Affected by sexual behavior, latency, and immunity =&gt; </a:t>
            </a:r>
            <a:r>
              <a:rPr lang="en-US" sz="1600" dirty="0" err="1"/>
              <a:t>PxV</a:t>
            </a:r>
            <a:r>
              <a:rPr lang="en-US" sz="1600" dirty="0"/>
              <a:t> vaccine – expanding upper age of vaccine, going up to 25, 35, ….</a:t>
            </a:r>
          </a:p>
          <a:p>
            <a:pPr lvl="1"/>
            <a:r>
              <a:rPr lang="en-US" sz="1600" dirty="0"/>
              <a:t>With latency, cancers are caused by infections that acquired young -&gt; vaccine won’t work with reactivated infection, only work with new infection. =&gt; Expect to lower benefits with expanded. E.g., Exposed at age 20, reactivated at age 30 that cause cancer, no clear infection during latent period.</a:t>
            </a:r>
          </a:p>
          <a:p>
            <a:pPr lvl="1"/>
            <a:r>
              <a:rPr lang="en-US" sz="1600" dirty="0"/>
              <a:t>With low latency, cancer might be caused by infection that was acquired =&gt; Expect to get higher benefits</a:t>
            </a:r>
          </a:p>
          <a:p>
            <a:pPr lvl="1"/>
            <a:r>
              <a:rPr lang="en-US" sz="1600" dirty="0"/>
              <a:t>Age of causal infection – preventable infection? Sexual acquisition =  date exposed vs. Date reactivated.. With the same genotype, once exposed, does not get infected again. But with different genotype, may be coinfected. is independent. </a:t>
            </a:r>
          </a:p>
          <a:p>
            <a:pPr lvl="1"/>
            <a:r>
              <a:rPr lang="en-US" sz="1600" dirty="0"/>
              <a:t>With no latency, clear infection, get natural immunity, reduced chance of getting reinfected, but may be reinfected (including the same type)</a:t>
            </a:r>
          </a:p>
          <a:p>
            <a:pPr lvl="1"/>
            <a:r>
              <a:rPr lang="en-US" sz="1600" dirty="0"/>
              <a:t>With latency, during latent period, no chance of getting reinfected with the same type, but may be coinfected. No correlation with latent coinfection.</a:t>
            </a:r>
          </a:p>
          <a:p>
            <a:pPr lvl="1"/>
            <a:r>
              <a:rPr lang="en-US" sz="1600" dirty="0"/>
              <a:t>Current </a:t>
            </a:r>
            <a:r>
              <a:rPr lang="en-US" sz="1600" dirty="0" err="1"/>
              <a:t>PxV</a:t>
            </a:r>
            <a:r>
              <a:rPr lang="en-US" sz="1600" dirty="0"/>
              <a:t> setting: lifelong immunity</a:t>
            </a:r>
          </a:p>
          <a:p>
            <a:r>
              <a:rPr lang="en-US" sz="2000" dirty="0"/>
              <a:t>Draft the outline of paper</a:t>
            </a:r>
          </a:p>
          <a:p>
            <a:r>
              <a:rPr lang="en-US" sz="2000" dirty="0"/>
              <a:t>Consider including other countries</a:t>
            </a:r>
          </a:p>
          <a:p>
            <a:r>
              <a:rPr lang="en-US" sz="2000" dirty="0"/>
              <a:t>0-25% vs. 75-100%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F30C2-C099-3245-83EE-1D4088127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1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FC2B-62B0-424E-B341-7ADF25F1D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76" y="-63300"/>
            <a:ext cx="10515600" cy="1325563"/>
          </a:xfrm>
        </p:spPr>
        <p:txBody>
          <a:bodyPr/>
          <a:lstStyle/>
          <a:p>
            <a:r>
              <a:rPr lang="en-US" dirty="0"/>
              <a:t>HPV Progression with latency in a genotype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A72F9E-0363-7D42-8DB5-462ED808EB73}"/>
              </a:ext>
            </a:extLst>
          </p:cNvPr>
          <p:cNvSpPr/>
          <p:nvPr/>
        </p:nvSpPr>
        <p:spPr>
          <a:xfrm>
            <a:off x="901611" y="2747463"/>
            <a:ext cx="1752067" cy="6522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Susceptible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/w. immunity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70F1E8-E6D6-F34E-BFC4-EEA1D97E18A1}"/>
              </a:ext>
            </a:extLst>
          </p:cNvPr>
          <p:cNvSpPr txBox="1"/>
          <p:nvPr/>
        </p:nvSpPr>
        <p:spPr>
          <a:xfrm>
            <a:off x="185438" y="3727939"/>
            <a:ext cx="2743200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Vaccine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cross_immunity</a:t>
            </a:r>
            <a:r>
              <a:rPr lang="en-US" sz="1400" dirty="0"/>
              <a:t>, </a:t>
            </a:r>
            <a:r>
              <a:rPr lang="en-US" sz="1400" dirty="0" err="1"/>
              <a:t>own_imm_hr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Cleared infection - </a:t>
            </a:r>
            <a:r>
              <a:rPr lang="en-US" sz="1400" dirty="0" err="1"/>
              <a:t>imm_init</a:t>
            </a:r>
            <a:r>
              <a:rPr lang="en-US" sz="1400" dirty="0"/>
              <a:t>, </a:t>
            </a:r>
            <a:r>
              <a:rPr lang="en-US" sz="1400" dirty="0" err="1"/>
              <a:t>cell_imm_init</a:t>
            </a:r>
            <a:r>
              <a:rPr lang="en-US" sz="1400" dirty="0"/>
              <a:t>, vaccine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D90C9B-B3A4-7D4E-903D-04A850ABFFF7}"/>
              </a:ext>
            </a:extLst>
          </p:cNvPr>
          <p:cNvSpPr/>
          <p:nvPr/>
        </p:nvSpPr>
        <p:spPr>
          <a:xfrm>
            <a:off x="4072171" y="2747463"/>
            <a:ext cx="1752067" cy="6522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Infected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D0C544-581F-D44C-BEB8-260FE4D36E09}"/>
              </a:ext>
            </a:extLst>
          </p:cNvPr>
          <p:cNvSpPr/>
          <p:nvPr/>
        </p:nvSpPr>
        <p:spPr>
          <a:xfrm>
            <a:off x="7236336" y="2747463"/>
            <a:ext cx="1752067" cy="6522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HSIL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AC10E1-2023-D140-B610-DA6964CFACF4}"/>
              </a:ext>
            </a:extLst>
          </p:cNvPr>
          <p:cNvSpPr/>
          <p:nvPr/>
        </p:nvSpPr>
        <p:spPr>
          <a:xfrm>
            <a:off x="10400501" y="2747463"/>
            <a:ext cx="1752067" cy="6522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Cancer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79CA960-71C1-AF4B-B4AF-FE80392731B2}"/>
              </a:ext>
            </a:extLst>
          </p:cNvPr>
          <p:cNvSpPr/>
          <p:nvPr/>
        </p:nvSpPr>
        <p:spPr>
          <a:xfrm rot="5400000">
            <a:off x="4768628" y="1747275"/>
            <a:ext cx="322917" cy="1662546"/>
          </a:xfrm>
          <a:prstGeom prst="leftBrace">
            <a:avLst>
              <a:gd name="adj1" fmla="val 8333"/>
              <a:gd name="adj2" fmla="val 48493"/>
            </a:avLst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EA470-A768-4246-83C4-B07E08097CAF}"/>
              </a:ext>
            </a:extLst>
          </p:cNvPr>
          <p:cNvSpPr txBox="1"/>
          <p:nvPr/>
        </p:nvSpPr>
        <p:spPr>
          <a:xfrm>
            <a:off x="4233096" y="2059000"/>
            <a:ext cx="127073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dur_precin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355621-92EC-8E44-9C9A-7E02FB43482A}"/>
              </a:ext>
            </a:extLst>
          </p:cNvPr>
          <p:cNvCxnSpPr>
            <a:cxnSpLocks/>
          </p:cNvCxnSpPr>
          <p:nvPr/>
        </p:nvCxnSpPr>
        <p:spPr>
          <a:xfrm>
            <a:off x="2653678" y="3073577"/>
            <a:ext cx="14184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86B281-8EF5-D444-9DB7-DD0D13BCCCE1}"/>
              </a:ext>
            </a:extLst>
          </p:cNvPr>
          <p:cNvCxnSpPr>
            <a:cxnSpLocks/>
          </p:cNvCxnSpPr>
          <p:nvPr/>
        </p:nvCxnSpPr>
        <p:spPr>
          <a:xfrm>
            <a:off x="5824238" y="3063453"/>
            <a:ext cx="141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2EDD1FF-D872-7B4C-8FFD-7840D6CD5BE5}"/>
              </a:ext>
            </a:extLst>
          </p:cNvPr>
          <p:cNvCxnSpPr>
            <a:cxnSpLocks/>
          </p:cNvCxnSpPr>
          <p:nvPr/>
        </p:nvCxnSpPr>
        <p:spPr>
          <a:xfrm>
            <a:off x="8988403" y="3063453"/>
            <a:ext cx="1412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eft Brace 22">
            <a:extLst>
              <a:ext uri="{FF2B5EF4-FFF2-40B4-BE49-F238E27FC236}">
                <a16:creationId xmlns:a16="http://schemas.microsoft.com/office/drawing/2014/main" id="{D93C68B9-E6DD-5540-9618-6D5DFF8B2451}"/>
              </a:ext>
            </a:extLst>
          </p:cNvPr>
          <p:cNvSpPr/>
          <p:nvPr/>
        </p:nvSpPr>
        <p:spPr>
          <a:xfrm rot="5400000">
            <a:off x="7945581" y="1746210"/>
            <a:ext cx="322917" cy="1662546"/>
          </a:xfrm>
          <a:prstGeom prst="leftBrace">
            <a:avLst>
              <a:gd name="adj1" fmla="val 8333"/>
              <a:gd name="adj2" fmla="val 48493"/>
            </a:avLst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2FD57-75B8-4549-A72C-63333BDFAAC4}"/>
              </a:ext>
            </a:extLst>
          </p:cNvPr>
          <p:cNvSpPr txBox="1"/>
          <p:nvPr/>
        </p:nvSpPr>
        <p:spPr>
          <a:xfrm>
            <a:off x="7549680" y="1628443"/>
            <a:ext cx="1091646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dur_cin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age_risk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dur_cin</a:t>
            </a:r>
            <a:endParaRPr lang="en-US" sz="1400" dirty="0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93930ADD-FF44-824B-89AF-8B51B935A584}"/>
              </a:ext>
            </a:extLst>
          </p:cNvPr>
          <p:cNvSpPr/>
          <p:nvPr/>
        </p:nvSpPr>
        <p:spPr>
          <a:xfrm rot="5400000">
            <a:off x="5918024" y="-332507"/>
            <a:ext cx="1173372" cy="4933283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492085-8142-714A-8A29-2A69E9D55A6F}"/>
              </a:ext>
            </a:extLst>
          </p:cNvPr>
          <p:cNvSpPr txBox="1"/>
          <p:nvPr/>
        </p:nvSpPr>
        <p:spPr>
          <a:xfrm>
            <a:off x="5817843" y="1188295"/>
            <a:ext cx="120827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err="1"/>
              <a:t>dur_infection</a:t>
            </a:r>
            <a:endParaRPr 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0ACEBB-E9CE-B24C-874F-56298E790EF9}"/>
              </a:ext>
            </a:extLst>
          </p:cNvPr>
          <p:cNvSpPr txBox="1"/>
          <p:nvPr/>
        </p:nvSpPr>
        <p:spPr>
          <a:xfrm>
            <a:off x="8896764" y="2146391"/>
            <a:ext cx="1556323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cancer_probs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cancer_fn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dur_cin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rel_sev</a:t>
            </a:r>
            <a:r>
              <a:rPr lang="en-US" sz="1200" dirty="0"/>
              <a:t> (</a:t>
            </a:r>
            <a:r>
              <a:rPr lang="en-US" sz="1200" dirty="0" err="1"/>
              <a:t>sev_dist</a:t>
            </a:r>
            <a:r>
              <a:rPr lang="en-US" sz="12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CEFFDB-4294-9944-8B4B-FE847AF06891}"/>
              </a:ext>
            </a:extLst>
          </p:cNvPr>
          <p:cNvSpPr txBox="1"/>
          <p:nvPr/>
        </p:nvSpPr>
        <p:spPr>
          <a:xfrm>
            <a:off x="2685650" y="1590078"/>
            <a:ext cx="1310855" cy="1384995"/>
          </a:xfrm>
          <a:prstGeom prst="rect">
            <a:avLst/>
          </a:prstGeom>
          <a:solidFill>
            <a:schemeClr val="bg2"/>
          </a:solidFill>
        </p:spPr>
        <p:txBody>
          <a:bodyPr wrap="square" lIns="45720" rIns="45720" rtlCol="0">
            <a:spAutoFit/>
          </a:bodyPr>
          <a:lstStyle/>
          <a:p>
            <a:pPr algn="ctr"/>
            <a:r>
              <a:rPr lang="en-US" sz="1200" b="1" dirty="0"/>
              <a:t>transmission prob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/>
              <a:t>transf2m, </a:t>
            </a:r>
            <a:r>
              <a:rPr lang="en-US" sz="900" dirty="0" err="1"/>
              <a:t>rel_beta</a:t>
            </a:r>
            <a:r>
              <a:rPr lang="en-US" sz="900" dirty="0"/>
              <a:t>, </a:t>
            </a:r>
            <a:r>
              <a:rPr lang="en-US" sz="900" dirty="0" err="1"/>
              <a:t>rel_sus</a:t>
            </a:r>
            <a:r>
              <a:rPr lang="en-US" sz="900" dirty="0"/>
              <a:t>, immunity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/>
              <a:t>sexual behavior </a:t>
            </a:r>
            <a:br>
              <a:rPr lang="en-US" sz="900" dirty="0"/>
            </a:br>
            <a:r>
              <a:rPr lang="en-US" sz="900" dirty="0"/>
              <a:t>(</a:t>
            </a:r>
            <a:r>
              <a:rPr lang="en-US" sz="900" dirty="0" err="1"/>
              <a:t>layer_probs</a:t>
            </a:r>
            <a:r>
              <a:rPr lang="en-US" sz="900" dirty="0"/>
              <a:t>, </a:t>
            </a:r>
            <a:r>
              <a:rPr lang="en-US" sz="900" b="1" dirty="0" err="1"/>
              <a:t>cross_layer</a:t>
            </a:r>
            <a:r>
              <a:rPr lang="en-US" sz="900" dirty="0"/>
              <a:t>, acts, </a:t>
            </a:r>
            <a:r>
              <a:rPr lang="en-US" sz="900" dirty="0" err="1"/>
              <a:t>dur_pship</a:t>
            </a:r>
            <a:r>
              <a:rPr lang="en-US" sz="900" dirty="0"/>
              <a:t>, </a:t>
            </a:r>
            <a:r>
              <a:rPr lang="en-US" sz="900" dirty="0" err="1"/>
              <a:t>age_act_pars</a:t>
            </a:r>
            <a:r>
              <a:rPr lang="en-US" sz="900" dirty="0"/>
              <a:t>, condoms)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F9699C03-4736-AD49-BBB7-C76C0FE22018}"/>
              </a:ext>
            </a:extLst>
          </p:cNvPr>
          <p:cNvCxnSpPr>
            <a:stCxn id="7" idx="3"/>
            <a:endCxn id="4" idx="2"/>
          </p:cNvCxnSpPr>
          <p:nvPr/>
        </p:nvCxnSpPr>
        <p:spPr>
          <a:xfrm flipH="1">
            <a:off x="1777645" y="3073578"/>
            <a:ext cx="7210758" cy="326114"/>
          </a:xfrm>
          <a:prstGeom prst="curvedConnector4">
            <a:avLst>
              <a:gd name="adj1" fmla="val -3170"/>
              <a:gd name="adj2" fmla="val 209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E425257D-333F-6949-873C-7822BE78650B}"/>
              </a:ext>
            </a:extLst>
          </p:cNvPr>
          <p:cNvCxnSpPr>
            <a:cxnSpLocks/>
            <a:stCxn id="6" idx="3"/>
            <a:endCxn id="4" idx="2"/>
          </p:cNvCxnSpPr>
          <p:nvPr/>
        </p:nvCxnSpPr>
        <p:spPr>
          <a:xfrm flipH="1">
            <a:off x="1777645" y="3073578"/>
            <a:ext cx="4046593" cy="326114"/>
          </a:xfrm>
          <a:prstGeom prst="curvedConnector4">
            <a:avLst>
              <a:gd name="adj1" fmla="val -3753"/>
              <a:gd name="adj2" fmla="val 1700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5E0F3FC-2428-4A41-BDF6-DA41DCB3128B}"/>
              </a:ext>
            </a:extLst>
          </p:cNvPr>
          <p:cNvSpPr txBox="1"/>
          <p:nvPr/>
        </p:nvSpPr>
        <p:spPr>
          <a:xfrm>
            <a:off x="5726203" y="2102696"/>
            <a:ext cx="1556323" cy="83099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/>
              <a:t>cin_probs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cin_fn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dur_precin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rel_sev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sev_dist</a:t>
            </a:r>
            <a:r>
              <a:rPr lang="en-US" altLang="ko-KR" sz="1200" dirty="0"/>
              <a:t>)</a:t>
            </a:r>
            <a:endParaRPr lang="en-US" sz="12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A6838D5-503C-2444-92BF-99B727F2C171}"/>
              </a:ext>
            </a:extLst>
          </p:cNvPr>
          <p:cNvCxnSpPr>
            <a:cxnSpLocks/>
            <a:stCxn id="6" idx="3"/>
            <a:endCxn id="53" idx="0"/>
          </p:cNvCxnSpPr>
          <p:nvPr/>
        </p:nvCxnSpPr>
        <p:spPr>
          <a:xfrm flipH="1">
            <a:off x="5728323" y="3073578"/>
            <a:ext cx="95915" cy="25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BEC7B19-C98E-7C40-9DDE-78AF4A1907C4}"/>
              </a:ext>
            </a:extLst>
          </p:cNvPr>
          <p:cNvSpPr/>
          <p:nvPr/>
        </p:nvSpPr>
        <p:spPr>
          <a:xfrm>
            <a:off x="4716942" y="5662245"/>
            <a:ext cx="2022761" cy="629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Latent infection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(Not infectious/susceptible)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B21F5C-A7B6-E349-80F9-4734FADB2F53}"/>
              </a:ext>
            </a:extLst>
          </p:cNvPr>
          <p:cNvSpPr txBox="1"/>
          <p:nvPr/>
        </p:nvSpPr>
        <p:spPr>
          <a:xfrm>
            <a:off x="5881788" y="4398286"/>
            <a:ext cx="1810304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hpv_control_prob</a:t>
            </a:r>
            <a:endParaRPr lang="en-US" sz="1400" b="1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CEA26D-5840-714A-A256-F2B8BFD9A46F}"/>
              </a:ext>
            </a:extLst>
          </p:cNvPr>
          <p:cNvCxnSpPr>
            <a:cxnSpLocks/>
            <a:stCxn id="53" idx="0"/>
            <a:endCxn id="6" idx="1"/>
          </p:cNvCxnSpPr>
          <p:nvPr/>
        </p:nvCxnSpPr>
        <p:spPr>
          <a:xfrm flipH="1" flipV="1">
            <a:off x="4072171" y="3073578"/>
            <a:ext cx="1656152" cy="25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EDDCE4-41A9-704E-8E72-E1AD98A84E4F}"/>
              </a:ext>
            </a:extLst>
          </p:cNvPr>
          <p:cNvSpPr txBox="1"/>
          <p:nvPr/>
        </p:nvSpPr>
        <p:spPr>
          <a:xfrm>
            <a:off x="5821837" y="3361325"/>
            <a:ext cx="1337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Clears Infection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97EB42-0D81-C446-B76B-CE6CA45F6614}"/>
              </a:ext>
            </a:extLst>
          </p:cNvPr>
          <p:cNvSpPr txBox="1"/>
          <p:nvPr/>
        </p:nvSpPr>
        <p:spPr>
          <a:xfrm>
            <a:off x="3075198" y="4627421"/>
            <a:ext cx="1957200" cy="6924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reactivation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b="1" dirty="0" err="1"/>
              <a:t>hpv_reactivation</a:t>
            </a:r>
            <a:endParaRPr lang="en-US" sz="9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sev_imm</a:t>
            </a:r>
            <a:r>
              <a:rPr lang="en-US" sz="900" dirty="0"/>
              <a:t> (</a:t>
            </a:r>
            <a:r>
              <a:rPr lang="en-US" sz="900" dirty="0" err="1"/>
              <a:t>cross_immunity_sev</a:t>
            </a:r>
            <a:r>
              <a:rPr lang="en-US" sz="9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 err="1"/>
              <a:t>hiv</a:t>
            </a:r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C3647E-E171-934B-9AFC-C8819CD2841B}"/>
              </a:ext>
            </a:extLst>
          </p:cNvPr>
          <p:cNvSpPr txBox="1"/>
          <p:nvPr/>
        </p:nvSpPr>
        <p:spPr>
          <a:xfrm>
            <a:off x="7636783" y="3609641"/>
            <a:ext cx="1337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Clears Infection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10F04E-A349-154E-BCF8-42EDFB3772E8}"/>
              </a:ext>
            </a:extLst>
          </p:cNvPr>
          <p:cNvSpPr txBox="1"/>
          <p:nvPr/>
        </p:nvSpPr>
        <p:spPr>
          <a:xfrm>
            <a:off x="7941852" y="4417467"/>
            <a:ext cx="3385278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At the end of </a:t>
            </a:r>
            <a:r>
              <a:rPr lang="en-US" sz="1400" dirty="0" err="1"/>
              <a:t>dur_precin</a:t>
            </a:r>
            <a:r>
              <a:rPr lang="en-US" sz="1400" dirty="0"/>
              <a:t>,</a:t>
            </a:r>
          </a:p>
          <a:p>
            <a:pPr algn="ctr"/>
            <a:r>
              <a:rPr lang="en-US" sz="1400" dirty="0"/>
              <a:t>individuals </a:t>
            </a:r>
            <a:r>
              <a:rPr lang="en-US" sz="1400" b="1" dirty="0"/>
              <a:t>proceed to </a:t>
            </a:r>
            <a:r>
              <a:rPr lang="en-US" sz="1400" b="1" dirty="0" err="1"/>
              <a:t>cin</a:t>
            </a:r>
            <a:r>
              <a:rPr lang="en-US" sz="1400" b="1" dirty="0"/>
              <a:t> </a:t>
            </a:r>
            <a:r>
              <a:rPr lang="en-US" sz="1400" dirty="0"/>
              <a:t>or </a:t>
            </a:r>
            <a:r>
              <a:rPr lang="en-US" sz="1400" b="1" dirty="0"/>
              <a:t>clears infection</a:t>
            </a:r>
            <a:r>
              <a:rPr lang="en-US" sz="1400" dirty="0"/>
              <a:t>. If clears infection, </a:t>
            </a:r>
            <a:r>
              <a:rPr lang="en-US" sz="1400" b="1" dirty="0"/>
              <a:t>become</a:t>
            </a:r>
            <a:r>
              <a:rPr lang="en-US" sz="1400" dirty="0"/>
              <a:t> </a:t>
            </a:r>
            <a:r>
              <a:rPr lang="en-US" sz="1400" b="1" dirty="0"/>
              <a:t>latent </a:t>
            </a:r>
            <a:r>
              <a:rPr lang="en-US" sz="1400" dirty="0" err="1"/>
              <a:t>w.p.</a:t>
            </a:r>
            <a:r>
              <a:rPr lang="en-US" sz="1400" dirty="0"/>
              <a:t> </a:t>
            </a:r>
            <a:r>
              <a:rPr lang="en-US" sz="1400" dirty="0" err="1"/>
              <a:t>hpv_control_prob</a:t>
            </a:r>
            <a:r>
              <a:rPr lang="en-US" sz="1400" dirty="0"/>
              <a:t>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=&gt; with High </a:t>
            </a:r>
            <a:r>
              <a:rPr lang="en-US" sz="1400" b="1" dirty="0" err="1"/>
              <a:t>control_prob</a:t>
            </a:r>
            <a:r>
              <a:rPr lang="en-US" sz="1400" b="1" dirty="0"/>
              <a:t> and low reactivation, most of cleared infections are latent, never proceed to </a:t>
            </a:r>
            <a:r>
              <a:rPr lang="en-US" sz="1400" b="1" dirty="0" err="1"/>
              <a:t>hsil</a:t>
            </a:r>
            <a:r>
              <a:rPr lang="en-US" sz="1400" b="1" dirty="0"/>
              <a:t>/cancer?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1D388-141B-604E-ACC9-3D5F3DCC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27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6369-677B-614E-ABBB-4D7E7092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61" y="1604881"/>
            <a:ext cx="3391261" cy="1325563"/>
          </a:xfrm>
        </p:spPr>
        <p:txBody>
          <a:bodyPr/>
          <a:lstStyle/>
          <a:p>
            <a:r>
              <a:rPr lang="en-US" dirty="0" err="1"/>
              <a:t>sim.results</a:t>
            </a:r>
            <a:br>
              <a:rPr lang="en-US" dirty="0"/>
            </a:br>
            <a:r>
              <a:rPr lang="en-US" dirty="0"/>
              <a:t>list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D84E6D-1270-A940-96F7-45A8701ED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530369"/>
              </p:ext>
            </p:extLst>
          </p:nvPr>
        </p:nvGraphicFramePr>
        <p:xfrm>
          <a:off x="3106272" y="588492"/>
          <a:ext cx="8740589" cy="6453291"/>
        </p:xfrm>
        <a:graphic>
          <a:graphicData uri="http://schemas.openxmlformats.org/drawingml/2006/table">
            <a:tbl>
              <a:tblPr/>
              <a:tblGrid>
                <a:gridCol w="2372664">
                  <a:extLst>
                    <a:ext uri="{9D8B030D-6E8A-4147-A177-3AD203B41FA5}">
                      <a16:colId xmlns:a16="http://schemas.microsoft.com/office/drawing/2014/main" val="520392950"/>
                    </a:ext>
                  </a:extLst>
                </a:gridCol>
                <a:gridCol w="2266750">
                  <a:extLst>
                    <a:ext uri="{9D8B030D-6E8A-4147-A177-3AD203B41FA5}">
                      <a16:colId xmlns:a16="http://schemas.microsoft.com/office/drawing/2014/main" val="506604303"/>
                    </a:ext>
                  </a:extLst>
                </a:gridCol>
                <a:gridCol w="2104081">
                  <a:extLst>
                    <a:ext uri="{9D8B030D-6E8A-4147-A177-3AD203B41FA5}">
                      <a16:colId xmlns:a16="http://schemas.microsoft.com/office/drawing/2014/main" val="3535805936"/>
                    </a:ext>
                  </a:extLst>
                </a:gridCol>
                <a:gridCol w="1997094">
                  <a:extLst>
                    <a:ext uri="{9D8B030D-6E8A-4147-A177-3AD203B41FA5}">
                      <a16:colId xmlns:a16="http://schemas.microsoft.com/office/drawing/2014/main" val="3107648769"/>
                    </a:ext>
                  </a:extLst>
                </a:gridCol>
              </a:tblGrid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infections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n_susceptible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n_infectious_by_age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new_vaccinated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273175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infections_by_genotype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n_susceptible_by_genotype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n_females_infectious_by_age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new_total_vaccinated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660222"/>
                  </a:ext>
                </a:extLst>
              </a:tr>
              <a:tr h="333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infections_by_age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n_infectious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n_susceptible_by_age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cum_vaccinated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767693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dysplasias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n_infectious_by_genotype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n_precin_by_age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cum_total_vaccinated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034852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dysplasias_by_genotype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n_inactive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n_cin_by_age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new_doses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601729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dysplasias_by_age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n_inactive_by_genotype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hpv_incidence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cum_doses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646473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precins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n_normal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hpv_incidence_by_genotype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new_txvx_doses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55217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precins_by_genotype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n_normal_by_genotype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hpv_incidence_by_age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new_tx_vaccinated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32029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precins_by_age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n_cin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dysplasia_incidence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cum_txvx_doses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107357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n_cin_by_genotype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dysplasia_incidence_by_genotype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cum_tx_vaccinated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154936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n_cancerous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dysplasia_incidence_by_age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new_screens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9951158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n_cancerous_by_genotype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cancer_incidence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new_screened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954793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n_infected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cancer_incidence_by_genotype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new_cin_treatments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282219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n_infected_by_genotype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cancer_incidence_by_age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new_cin_treated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2606080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n_abnormal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births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new_cancer_treatments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954387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detected_cancers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n_abnormal_by_genotype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other_deaths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new_cancer_treated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985072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detected_cancers_by_genotype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n_latent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migration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cum_screens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392152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detected_cancers_by_age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n_latent_by_genotype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infections_by_sex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cum_screened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163706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cancer_deaths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n_precin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other_deaths_by_sex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cum_cin_treatments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623196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cancer_deaths_by_genotype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n_precin_by_genotype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asr_cancer_incidence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cum_cin_treated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156956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cancer_deaths_by_age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n_detected_cancer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asr_cancer_mortality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cum_cancer_treatments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3688220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detected_cancer_deaths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n_detected_cancer_by_genotype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precin_genotype_dist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cum_cancer_treated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905573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detected_cancer_deaths_by_genotype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n_screened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cin_genotype_dist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detected_cancer_incidence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605975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detected_cancer_deaths_by_age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n_screened_by_genotype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cancerous_genotype_dist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cancer_mortality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9096581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reinfections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n_cin_treated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n_alive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hpv_prevalence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365684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reinfections_by_genotype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n_cin_treated_by_genotype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n_alive_by_sex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hpv_prevalence_by_genotype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3523537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reinfections_by_age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n_cancer_treated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n_alive_by_age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hpv_prevalence_by_age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471242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reactivations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n_cancer_treated_by_genotype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n_females_alive_by_age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precin_prevalence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264372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reactivations_by_genotype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n_vaccinated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cdr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precin_prevalence_by_genotype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737147"/>
                  </a:ext>
                </a:extLst>
              </a:tr>
              <a:tr h="1104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reactivations_by_age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n_vaccinated_by_genotype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cbr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precin_prevalence_by_age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982201"/>
                  </a:ext>
                </a:extLst>
              </a:tr>
              <a:tr h="110491"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n_tx_vaccinated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cin_prevalence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994720"/>
                  </a:ext>
                </a:extLst>
              </a:tr>
              <a:tr h="110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n_tx_vaccinated_by_genotype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cin_prevalence_by_genotype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942934"/>
                  </a:ext>
                </a:extLst>
              </a:tr>
              <a:tr h="110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cin_prevalence_by_age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922837"/>
                  </a:ext>
                </a:extLst>
              </a:tr>
              <a:tr h="110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female_hpv_prevalence_by_age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653320"/>
                  </a:ext>
                </a:extLst>
              </a:tr>
              <a:tr h="110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lsil_prevalence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186266"/>
                  </a:ext>
                </a:extLst>
              </a:tr>
              <a:tr h="110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lsil_prevalence_by_age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852152"/>
                  </a:ext>
                </a:extLst>
              </a:tr>
              <a:tr h="110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000497"/>
                  </a:ext>
                </a:extLst>
              </a:tr>
              <a:tr h="1104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5368" marR="5368" marT="536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75783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2470CC-52ED-CE47-9DA6-44BFF5A0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7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9FB8E-B129-CB4D-B094-4640044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settings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BC41F-C77C-F648-A981-9F1B3334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EAB8C5-4A86-F64B-907B-D0F7CF21BB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3107" y="1655804"/>
            <a:ext cx="5463423" cy="4811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3847D-B1DD-684F-95C6-FE8AAF4ACCBA}"/>
              </a:ext>
            </a:extLst>
          </p:cNvPr>
          <p:cNvSpPr txBox="1"/>
          <p:nvPr/>
        </p:nvSpPr>
        <p:spPr>
          <a:xfrm>
            <a:off x="6027906" y="789514"/>
            <a:ext cx="616409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group: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0% latency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50% latency but low reactivation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50% latency but high reactivation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100%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Recommendations</a:t>
            </a:r>
            <a:r>
              <a:rPr lang="en-US" dirty="0"/>
              <a:t> – Reduce number of calibration parameters to explain input-</a:t>
            </a:r>
            <a:r>
              <a:rPr lang="en-US" dirty="0" err="1"/>
              <a:t>ouput</a:t>
            </a:r>
            <a:r>
              <a:rPr lang="en-US" dirty="0"/>
              <a:t> relations more easily.  Consider parameter importance and correlations (available in later sections). Maybe pick 1 to 2 parameters for each section.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Sexual behavior – </a:t>
            </a:r>
            <a:r>
              <a:rPr lang="en-US" dirty="0" err="1"/>
              <a:t>f_cross_layer</a:t>
            </a:r>
            <a:r>
              <a:rPr lang="en-US" dirty="0"/>
              <a:t> (or 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_partners_c_par1)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Reinfection related - </a:t>
            </a:r>
            <a:r>
              <a:rPr lang="en-US" dirty="0" err="1"/>
              <a:t>hpv_control_prob</a:t>
            </a:r>
            <a:r>
              <a:rPr lang="en-US" dirty="0"/>
              <a:t> and </a:t>
            </a:r>
            <a:r>
              <a:rPr lang="en-US" dirty="0" err="1"/>
              <a:t>hpv_reactivation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Immunity related – cell_imm_init_par1 (or </a:t>
            </a:r>
            <a:r>
              <a:rPr lang="en-US" dirty="0" err="1"/>
              <a:t>own_imm_hr</a:t>
            </a:r>
            <a:r>
              <a:rPr lang="en-US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Disease severity related – sev_dist_par1 (or dur_cin_par1), </a:t>
            </a:r>
            <a:r>
              <a:rPr lang="en-US" dirty="0" err="1"/>
              <a:t>age_risk_risk</a:t>
            </a:r>
            <a:endParaRPr lang="en-US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If the mismatch score is not satisfying, include more </a:t>
            </a:r>
            <a:r>
              <a:rPr lang="en-US" dirty="0" err="1"/>
              <a:t>aprameters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8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B662-3F10-724F-8E54-B6A658B81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670" y="0"/>
            <a:ext cx="10515600" cy="1325563"/>
          </a:xfrm>
        </p:spPr>
        <p:txBody>
          <a:bodyPr/>
          <a:lstStyle/>
          <a:p>
            <a:r>
              <a:rPr lang="en-US" dirty="0"/>
              <a:t>Disease progression without vaccine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A382D-74E3-E248-B947-0CCA8EAF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EB8C0E-A43A-DB47-ABD6-93E3E0949E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711989" y="1307970"/>
            <a:ext cx="3215023" cy="611307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B0E187F-A163-9D46-99B8-B150101BE7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rcRect/>
          <a:stretch/>
        </p:blipFill>
        <p:spPr>
          <a:xfrm>
            <a:off x="5254128" y="1035653"/>
            <a:ext cx="5732849" cy="2653845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4A59FA-2337-CE43-A2D2-572BF83CD47A}"/>
              </a:ext>
            </a:extLst>
          </p:cNvPr>
          <p:cNvSpPr txBox="1">
            <a:spLocks/>
          </p:cNvSpPr>
          <p:nvPr/>
        </p:nvSpPr>
        <p:spPr>
          <a:xfrm>
            <a:off x="5367111" y="3757290"/>
            <a:ext cx="5766489" cy="28100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0% latency has high probability of </a:t>
            </a:r>
            <a:r>
              <a:rPr lang="en-US" sz="2000" dirty="0" err="1"/>
              <a:t>precin</a:t>
            </a:r>
            <a:r>
              <a:rPr lang="en-US" sz="2000" dirty="0"/>
              <a:t> to </a:t>
            </a:r>
            <a:r>
              <a:rPr lang="en-US" sz="2000" dirty="0" err="1"/>
              <a:t>cin</a:t>
            </a:r>
            <a:r>
              <a:rPr lang="en-US" sz="2000" dirty="0"/>
              <a:t> but has low cancer risk when in </a:t>
            </a:r>
            <a:r>
              <a:rPr lang="en-US" sz="2000" dirty="0" err="1"/>
              <a:t>cin</a:t>
            </a:r>
            <a:r>
              <a:rPr lang="en-US" sz="2000" dirty="0"/>
              <a:t> – due to </a:t>
            </a:r>
            <a:r>
              <a:rPr lang="en-US" sz="2000" dirty="0" err="1"/>
              <a:t>sev_dist</a:t>
            </a:r>
            <a:r>
              <a:rPr lang="en-US" sz="2000" dirty="0"/>
              <a:t> or </a:t>
            </a:r>
            <a:r>
              <a:rPr lang="en-US" sz="2000" dirty="0" err="1"/>
              <a:t>age_risk_risk</a:t>
            </a:r>
            <a:r>
              <a:rPr lang="en-US" sz="2000" dirty="0"/>
              <a:t>?</a:t>
            </a:r>
          </a:p>
          <a:p>
            <a:r>
              <a:rPr lang="en-US" sz="2000" dirty="0"/>
              <a:t>100% latency has low probability of going to </a:t>
            </a:r>
            <a:r>
              <a:rPr lang="en-US" sz="2000" dirty="0" err="1"/>
              <a:t>cin</a:t>
            </a:r>
            <a:r>
              <a:rPr lang="en-US" sz="2000" dirty="0"/>
              <a:t> when infected but once in </a:t>
            </a:r>
            <a:r>
              <a:rPr lang="en-US" sz="2000" dirty="0" err="1"/>
              <a:t>cin</a:t>
            </a:r>
            <a:r>
              <a:rPr lang="en-US" sz="2000" dirty="0"/>
              <a:t>, high cancer risk</a:t>
            </a:r>
          </a:p>
          <a:p>
            <a:r>
              <a:rPr lang="en-US" sz="2000" dirty="0"/>
              <a:t>50% latency - high reactivation has overall high disease </a:t>
            </a:r>
            <a:r>
              <a:rPr lang="en-US" sz="2000" dirty="0" err="1"/>
              <a:t>progresison</a:t>
            </a:r>
            <a:r>
              <a:rPr lang="en-US" sz="2000" dirty="0"/>
              <a:t> risk once infected.</a:t>
            </a:r>
          </a:p>
          <a:p>
            <a:pPr marL="0" indent="0">
              <a:buNone/>
            </a:pPr>
            <a:r>
              <a:rPr lang="en-US" sz="2000" b="1" dirty="0"/>
              <a:t>Recommendations</a:t>
            </a:r>
          </a:p>
          <a:p>
            <a:r>
              <a:rPr lang="en-US" sz="2000" dirty="0"/>
              <a:t>Understand different disease progression status by group. See how vaccine changes each status</a:t>
            </a:r>
          </a:p>
          <a:p>
            <a:r>
              <a:rPr lang="en-US" sz="2000" dirty="0"/>
              <a:t> Look at results by age or by genotype results if needed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8352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1F392A-DC5B-9D48-9E61-2C1D2C95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on disease progression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523C12-380C-054C-972D-F59FE4E6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no latency, older age of causal infection, very long dwell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100 latency, earlier age of causal infection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100 latency, more infections, dormant, but because more active infections, vaccines are helpful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latency has higher </a:t>
            </a:r>
            <a:r>
              <a:rPr lang="en-US" dirty="0" err="1"/>
              <a:t>f_cross_layer</a:t>
            </a:r>
            <a:r>
              <a:rPr lang="en-US" dirty="0"/>
              <a:t>, lower f/m_c_par1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50 latency and high reactivation, lower </a:t>
            </a:r>
            <a:r>
              <a:rPr lang="en-US" dirty="0" err="1"/>
              <a:t>hpv</a:t>
            </a:r>
            <a:r>
              <a:rPr lang="en-US" dirty="0"/>
              <a:t> infections, so less benefits of vaccines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=&gt; Check if these are correct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4421E-CDC0-5F4E-89E5-6906F40E5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2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B662-3F10-724F-8E54-B6A658B8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More results - Disease progression with intervals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A382D-74E3-E248-B947-0CCA8EAF2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EB8C0E-A43A-DB47-ABD6-93E3E0949E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701715" y="1481032"/>
            <a:ext cx="3215023" cy="5237208"/>
          </a:xfrm>
          <a:prstGeom prst="rect">
            <a:avLst/>
          </a:prstGeom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D64A59FA-2337-CE43-A2D2-572BF83CD47A}"/>
              </a:ext>
            </a:extLst>
          </p:cNvPr>
          <p:cNvSpPr txBox="1">
            <a:spLocks/>
          </p:cNvSpPr>
          <p:nvPr/>
        </p:nvSpPr>
        <p:spPr>
          <a:xfrm>
            <a:off x="6295373" y="4320222"/>
            <a:ext cx="5181600" cy="2537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081D3-FA67-9E43-B9AD-C8DF11EFD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02331" y="1897544"/>
            <a:ext cx="5181600" cy="4351338"/>
          </a:xfrm>
        </p:spPr>
        <p:txBody>
          <a:bodyPr>
            <a:normAutofit/>
          </a:bodyPr>
          <a:lstStyle/>
          <a:p>
            <a:r>
              <a:rPr lang="en-US" sz="2800" dirty="0" err="1"/>
              <a:t>n_infectious</a:t>
            </a:r>
            <a:r>
              <a:rPr lang="en-US" sz="2800" dirty="0"/>
              <a:t> and </a:t>
            </a:r>
            <a:r>
              <a:rPr lang="en-US" sz="2800" dirty="0" err="1"/>
              <a:t>n_precin</a:t>
            </a:r>
            <a:r>
              <a:rPr lang="en-US" sz="2800" dirty="0"/>
              <a:t> has high uncertainty with 100% latency model -&gt; why?</a:t>
            </a:r>
          </a:p>
        </p:txBody>
      </p:sp>
    </p:spTree>
    <p:extLst>
      <p:ext uri="{BB962C8B-B14F-4D97-AF65-F5344CB8AC3E}">
        <p14:creationId xmlns:p14="http://schemas.microsoft.com/office/powerpoint/2010/main" val="384291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B8F38-F0E4-C441-8222-59056E87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More infection-related results by age and year without vaccination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426463-C9D0-FF4C-A128-C12179CF8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06" y="1721224"/>
            <a:ext cx="3162435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722EEA-F92C-1C4F-B1A3-2769331F0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817" y="1707776"/>
            <a:ext cx="3162435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8892B0-C308-0E4F-B739-196061C38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605" y="1721224"/>
            <a:ext cx="3162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46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7731-460D-ED42-A96A-F2F1C0DE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32EA1-6E3A-9847-9639-A4086AF78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policy outcomes with selected parameter settings</a:t>
            </a:r>
          </a:p>
          <a:p>
            <a:r>
              <a:rPr lang="en-US" dirty="0"/>
              <a:t>Policy question – should we expand the vaccination age to older groups?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C9AAC-00D3-6044-B8A2-332373CE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D3347-1966-B84E-A666-FADA499799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8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8357</TotalTime>
  <Words>3108</Words>
  <Application>Microsoft Macintosh PowerPoint</Application>
  <PresentationFormat>Widescreen</PresentationFormat>
  <Paragraphs>496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Latency vs. No latency model</vt:lpstr>
      <vt:lpstr>Parameter analysis</vt:lpstr>
      <vt:lpstr>HPV Progression with latency in a genotype</vt:lpstr>
      <vt:lpstr>Parameter settings</vt:lpstr>
      <vt:lpstr>Disease progression without vaccine</vt:lpstr>
      <vt:lpstr>Hypothesis on disease progression</vt:lpstr>
      <vt:lpstr>More results - Disease progression with intervals</vt:lpstr>
      <vt:lpstr>More infection-related results by age and year without vaccination</vt:lpstr>
      <vt:lpstr>Policy analysis</vt:lpstr>
      <vt:lpstr>Policy scenario settings</vt:lpstr>
      <vt:lpstr>Total cancer averted</vt:lpstr>
      <vt:lpstr>Cancer averted by year (No =&gt; vaccinate until 35)</vt:lpstr>
      <vt:lpstr>More policy outcomes by disease status</vt:lpstr>
      <vt:lpstr>More results on HPV prevalence by age and year</vt:lpstr>
      <vt:lpstr>More HPV infections related results with most vaccination (age 9 to 35)</vt:lpstr>
      <vt:lpstr>Parameter analysis</vt:lpstr>
      <vt:lpstr>Calibration outcomes with mismatch &lt; 1.8</vt:lpstr>
      <vt:lpstr>Top parameter sets distributions</vt:lpstr>
      <vt:lpstr>Parameter importance and relations</vt:lpstr>
      <vt:lpstr>Parameter importance and relations</vt:lpstr>
      <vt:lpstr>Parameter relations to hpv_control_prob</vt:lpstr>
      <vt:lpstr>Parameter relations to sev_dist_par1</vt:lpstr>
      <vt:lpstr>Adding 50% hpv_control_prob</vt:lpstr>
      <vt:lpstr>Parameter settings with 0% vs. 100% latency</vt:lpstr>
      <vt:lpstr>Disease progression without vaccination</vt:lpstr>
      <vt:lpstr>Policy outcomes with 0% vs. 100% latency</vt:lpstr>
      <vt:lpstr>Adding 50% latency infection, split by hpv_reactivation</vt:lpstr>
      <vt:lpstr>With vaccination, n_infectious and n_cin rehike due to high hpv_reactivation. This is not observed in 0%/100% latency as their reactivation level is very low</vt:lpstr>
      <vt:lpstr>Next steps – Policy questions and draft paper</vt:lpstr>
      <vt:lpstr>sim.results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Latency vs. No latency model</dc:title>
  <dc:creator>SERIN LEE</dc:creator>
  <cp:lastModifiedBy>Serin Lee</cp:lastModifiedBy>
  <cp:revision>291</cp:revision>
  <dcterms:created xsi:type="dcterms:W3CDTF">2024-01-05T17:33:37Z</dcterms:created>
  <dcterms:modified xsi:type="dcterms:W3CDTF">2024-02-05T22:04:48Z</dcterms:modified>
</cp:coreProperties>
</file>